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2"/>
  </p:sldMasterIdLst>
  <p:notesMasterIdLst>
    <p:notesMasterId r:id="rId40"/>
  </p:notesMasterIdLst>
  <p:handoutMasterIdLst>
    <p:handoutMasterId r:id="rId41"/>
  </p:handoutMasterIdLst>
  <p:sldIdLst>
    <p:sldId id="256" r:id="rId3"/>
    <p:sldId id="276" r:id="rId4"/>
    <p:sldId id="277" r:id="rId5"/>
    <p:sldId id="278" r:id="rId6"/>
    <p:sldId id="279" r:id="rId7"/>
    <p:sldId id="280" r:id="rId8"/>
    <p:sldId id="26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64" r:id="rId21"/>
    <p:sldId id="261" r:id="rId22"/>
    <p:sldId id="266" r:id="rId23"/>
    <p:sldId id="262" r:id="rId24"/>
    <p:sldId id="263" r:id="rId25"/>
    <p:sldId id="292" r:id="rId26"/>
    <p:sldId id="293" r:id="rId27"/>
    <p:sldId id="294" r:id="rId28"/>
    <p:sldId id="271" r:id="rId29"/>
    <p:sldId id="275" r:id="rId30"/>
    <p:sldId id="267" r:id="rId31"/>
    <p:sldId id="272" r:id="rId32"/>
    <p:sldId id="268" r:id="rId33"/>
    <p:sldId id="274" r:id="rId34"/>
    <p:sldId id="270" r:id="rId35"/>
    <p:sldId id="295" r:id="rId36"/>
    <p:sldId id="296" r:id="rId37"/>
    <p:sldId id="297" r:id="rId38"/>
    <p:sldId id="298" r:id="rId39"/>
  </p:sldIdLst>
  <p:sldSz cx="12192000" cy="6858000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7C"/>
    <a:srgbClr val="4F8ABE"/>
    <a:srgbClr val="00A4E4"/>
    <a:srgbClr val="007161"/>
    <a:srgbClr val="C2B59B"/>
    <a:srgbClr val="B30838"/>
    <a:srgbClr val="18427B"/>
    <a:srgbClr val="39A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173" autoAdjust="0"/>
    <p:restoredTop sz="86388" autoAdjust="0"/>
  </p:normalViewPr>
  <p:slideViewPr>
    <p:cSldViewPr snapToGrid="0" snapToObjects="1" showGuides="1">
      <p:cViewPr varScale="1">
        <p:scale>
          <a:sx n="139" d="100"/>
          <a:sy n="139" d="100"/>
        </p:scale>
        <p:origin x="3276" y="1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>
        <p:scale>
          <a:sx n="148" d="100"/>
          <a:sy n="148" d="100"/>
        </p:scale>
        <p:origin x="618" y="-93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AU" sz="1800"/>
              <a:t>Australian Shares - Financials vs Materials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0086568126352634E-2"/>
          <c:y val="0.16103420414986752"/>
          <c:w val="0.90383156052861813"/>
          <c:h val="0.69233646841265262"/>
        </c:manualLayout>
      </c:layout>
      <c:lineChart>
        <c:grouping val="standard"/>
        <c:varyColors val="0"/>
        <c:ser>
          <c:idx val="0"/>
          <c:order val="0"/>
          <c:tx>
            <c:strRef>
              <c:f>Sheet1!$E$7</c:f>
              <c:strCache>
                <c:ptCount val="1"/>
                <c:pt idx="0">
                  <c:v>Financials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numRef>
              <c:f>Sheet1!$A$8:$A$236</c:f>
              <c:numCache>
                <c:formatCode>m/d/yyyy</c:formatCode>
                <c:ptCount val="229"/>
                <c:pt idx="0">
                  <c:v>45289</c:v>
                </c:pt>
                <c:pt idx="1">
                  <c:v>45293</c:v>
                </c:pt>
                <c:pt idx="2">
                  <c:v>45294</c:v>
                </c:pt>
                <c:pt idx="3">
                  <c:v>45295</c:v>
                </c:pt>
                <c:pt idx="4">
                  <c:v>45296</c:v>
                </c:pt>
                <c:pt idx="5">
                  <c:v>45299</c:v>
                </c:pt>
                <c:pt idx="6">
                  <c:v>45300</c:v>
                </c:pt>
                <c:pt idx="7">
                  <c:v>45301</c:v>
                </c:pt>
                <c:pt idx="8">
                  <c:v>45302</c:v>
                </c:pt>
                <c:pt idx="9">
                  <c:v>45303</c:v>
                </c:pt>
                <c:pt idx="10">
                  <c:v>45306</c:v>
                </c:pt>
                <c:pt idx="11">
                  <c:v>45307</c:v>
                </c:pt>
                <c:pt idx="12">
                  <c:v>45308</c:v>
                </c:pt>
                <c:pt idx="13">
                  <c:v>45309</c:v>
                </c:pt>
                <c:pt idx="14">
                  <c:v>45310</c:v>
                </c:pt>
                <c:pt idx="15">
                  <c:v>45313</c:v>
                </c:pt>
                <c:pt idx="16">
                  <c:v>45314</c:v>
                </c:pt>
                <c:pt idx="17">
                  <c:v>45315</c:v>
                </c:pt>
                <c:pt idx="18">
                  <c:v>45316</c:v>
                </c:pt>
                <c:pt idx="19">
                  <c:v>45320</c:v>
                </c:pt>
                <c:pt idx="20">
                  <c:v>45321</c:v>
                </c:pt>
                <c:pt idx="21">
                  <c:v>45322</c:v>
                </c:pt>
                <c:pt idx="22">
                  <c:v>45323</c:v>
                </c:pt>
                <c:pt idx="23">
                  <c:v>45324</c:v>
                </c:pt>
                <c:pt idx="24">
                  <c:v>45327</c:v>
                </c:pt>
                <c:pt idx="25">
                  <c:v>45328</c:v>
                </c:pt>
                <c:pt idx="26">
                  <c:v>45329</c:v>
                </c:pt>
                <c:pt idx="27">
                  <c:v>45330</c:v>
                </c:pt>
                <c:pt idx="28">
                  <c:v>45331</c:v>
                </c:pt>
                <c:pt idx="29">
                  <c:v>45334</c:v>
                </c:pt>
                <c:pt idx="30">
                  <c:v>45335</c:v>
                </c:pt>
                <c:pt idx="31">
                  <c:v>45336</c:v>
                </c:pt>
                <c:pt idx="32">
                  <c:v>45337</c:v>
                </c:pt>
                <c:pt idx="33">
                  <c:v>45338</c:v>
                </c:pt>
                <c:pt idx="34">
                  <c:v>45341</c:v>
                </c:pt>
                <c:pt idx="35">
                  <c:v>45342</c:v>
                </c:pt>
                <c:pt idx="36">
                  <c:v>45343</c:v>
                </c:pt>
                <c:pt idx="37">
                  <c:v>45344</c:v>
                </c:pt>
                <c:pt idx="38">
                  <c:v>45345</c:v>
                </c:pt>
                <c:pt idx="39">
                  <c:v>45348</c:v>
                </c:pt>
                <c:pt idx="40">
                  <c:v>45349</c:v>
                </c:pt>
                <c:pt idx="41">
                  <c:v>45350</c:v>
                </c:pt>
                <c:pt idx="42">
                  <c:v>45351</c:v>
                </c:pt>
                <c:pt idx="43">
                  <c:v>45352</c:v>
                </c:pt>
                <c:pt idx="44">
                  <c:v>45355</c:v>
                </c:pt>
                <c:pt idx="45">
                  <c:v>45356</c:v>
                </c:pt>
                <c:pt idx="46">
                  <c:v>45357</c:v>
                </c:pt>
                <c:pt idx="47">
                  <c:v>45358</c:v>
                </c:pt>
                <c:pt idx="48">
                  <c:v>45359</c:v>
                </c:pt>
                <c:pt idx="49">
                  <c:v>45362</c:v>
                </c:pt>
                <c:pt idx="50">
                  <c:v>45363</c:v>
                </c:pt>
                <c:pt idx="51">
                  <c:v>45364</c:v>
                </c:pt>
                <c:pt idx="52">
                  <c:v>45365</c:v>
                </c:pt>
                <c:pt idx="53">
                  <c:v>45366</c:v>
                </c:pt>
                <c:pt idx="54">
                  <c:v>45369</c:v>
                </c:pt>
                <c:pt idx="55">
                  <c:v>45370</c:v>
                </c:pt>
                <c:pt idx="56">
                  <c:v>45371</c:v>
                </c:pt>
                <c:pt idx="57">
                  <c:v>45372</c:v>
                </c:pt>
                <c:pt idx="58">
                  <c:v>45373</c:v>
                </c:pt>
                <c:pt idx="59">
                  <c:v>45376</c:v>
                </c:pt>
                <c:pt idx="60">
                  <c:v>45377</c:v>
                </c:pt>
                <c:pt idx="61">
                  <c:v>45378</c:v>
                </c:pt>
                <c:pt idx="62">
                  <c:v>45379</c:v>
                </c:pt>
                <c:pt idx="63">
                  <c:v>45384</c:v>
                </c:pt>
                <c:pt idx="64">
                  <c:v>45385</c:v>
                </c:pt>
                <c:pt idx="65">
                  <c:v>45386</c:v>
                </c:pt>
                <c:pt idx="66">
                  <c:v>45387</c:v>
                </c:pt>
                <c:pt idx="67">
                  <c:v>45390</c:v>
                </c:pt>
                <c:pt idx="68">
                  <c:v>45391</c:v>
                </c:pt>
                <c:pt idx="69">
                  <c:v>45392</c:v>
                </c:pt>
                <c:pt idx="70">
                  <c:v>45393</c:v>
                </c:pt>
                <c:pt idx="71">
                  <c:v>45394</c:v>
                </c:pt>
                <c:pt idx="72">
                  <c:v>45397</c:v>
                </c:pt>
                <c:pt idx="73">
                  <c:v>45398</c:v>
                </c:pt>
                <c:pt idx="74">
                  <c:v>45399</c:v>
                </c:pt>
                <c:pt idx="75">
                  <c:v>45400</c:v>
                </c:pt>
                <c:pt idx="76">
                  <c:v>45401</c:v>
                </c:pt>
                <c:pt idx="77">
                  <c:v>45404</c:v>
                </c:pt>
                <c:pt idx="78">
                  <c:v>45405</c:v>
                </c:pt>
                <c:pt idx="79">
                  <c:v>45406</c:v>
                </c:pt>
                <c:pt idx="80">
                  <c:v>45408</c:v>
                </c:pt>
                <c:pt idx="81">
                  <c:v>45411</c:v>
                </c:pt>
                <c:pt idx="82">
                  <c:v>45412</c:v>
                </c:pt>
                <c:pt idx="83">
                  <c:v>45413</c:v>
                </c:pt>
                <c:pt idx="84">
                  <c:v>45414</c:v>
                </c:pt>
                <c:pt idx="85">
                  <c:v>45415</c:v>
                </c:pt>
                <c:pt idx="86">
                  <c:v>45418</c:v>
                </c:pt>
                <c:pt idx="87">
                  <c:v>45419</c:v>
                </c:pt>
                <c:pt idx="88">
                  <c:v>45420</c:v>
                </c:pt>
                <c:pt idx="89">
                  <c:v>45421</c:v>
                </c:pt>
                <c:pt idx="90">
                  <c:v>45422</c:v>
                </c:pt>
                <c:pt idx="91">
                  <c:v>45425</c:v>
                </c:pt>
                <c:pt idx="92">
                  <c:v>45426</c:v>
                </c:pt>
                <c:pt idx="93">
                  <c:v>45427</c:v>
                </c:pt>
                <c:pt idx="94">
                  <c:v>45428</c:v>
                </c:pt>
                <c:pt idx="95">
                  <c:v>45429</c:v>
                </c:pt>
                <c:pt idx="96">
                  <c:v>45432</c:v>
                </c:pt>
                <c:pt idx="97">
                  <c:v>45433</c:v>
                </c:pt>
                <c:pt idx="98">
                  <c:v>45434</c:v>
                </c:pt>
                <c:pt idx="99">
                  <c:v>45435</c:v>
                </c:pt>
                <c:pt idx="100">
                  <c:v>45436</c:v>
                </c:pt>
                <c:pt idx="101">
                  <c:v>45439</c:v>
                </c:pt>
                <c:pt idx="102">
                  <c:v>45440</c:v>
                </c:pt>
                <c:pt idx="103">
                  <c:v>45441</c:v>
                </c:pt>
                <c:pt idx="104">
                  <c:v>45442</c:v>
                </c:pt>
                <c:pt idx="105">
                  <c:v>45443</c:v>
                </c:pt>
                <c:pt idx="106">
                  <c:v>45446</c:v>
                </c:pt>
                <c:pt idx="107">
                  <c:v>45447</c:v>
                </c:pt>
                <c:pt idx="108">
                  <c:v>45448</c:v>
                </c:pt>
                <c:pt idx="109">
                  <c:v>45449</c:v>
                </c:pt>
                <c:pt idx="110">
                  <c:v>45450</c:v>
                </c:pt>
                <c:pt idx="111">
                  <c:v>45454</c:v>
                </c:pt>
                <c:pt idx="112">
                  <c:v>45455</c:v>
                </c:pt>
                <c:pt idx="113">
                  <c:v>45456</c:v>
                </c:pt>
                <c:pt idx="114">
                  <c:v>45457</c:v>
                </c:pt>
                <c:pt idx="115">
                  <c:v>45460</c:v>
                </c:pt>
                <c:pt idx="116">
                  <c:v>45461</c:v>
                </c:pt>
                <c:pt idx="117">
                  <c:v>45462</c:v>
                </c:pt>
                <c:pt idx="118">
                  <c:v>45463</c:v>
                </c:pt>
                <c:pt idx="119">
                  <c:v>45464</c:v>
                </c:pt>
                <c:pt idx="120">
                  <c:v>45467</c:v>
                </c:pt>
                <c:pt idx="121">
                  <c:v>45468</c:v>
                </c:pt>
                <c:pt idx="122">
                  <c:v>45469</c:v>
                </c:pt>
                <c:pt idx="123">
                  <c:v>45470</c:v>
                </c:pt>
                <c:pt idx="124">
                  <c:v>45471</c:v>
                </c:pt>
                <c:pt idx="125">
                  <c:v>45474</c:v>
                </c:pt>
                <c:pt idx="126">
                  <c:v>45475</c:v>
                </c:pt>
                <c:pt idx="127">
                  <c:v>45476</c:v>
                </c:pt>
                <c:pt idx="128">
                  <c:v>45477</c:v>
                </c:pt>
                <c:pt idx="129">
                  <c:v>45478</c:v>
                </c:pt>
                <c:pt idx="130">
                  <c:v>45481</c:v>
                </c:pt>
                <c:pt idx="131">
                  <c:v>45482</c:v>
                </c:pt>
                <c:pt idx="132">
                  <c:v>45483</c:v>
                </c:pt>
                <c:pt idx="133">
                  <c:v>45484</c:v>
                </c:pt>
                <c:pt idx="134">
                  <c:v>45485</c:v>
                </c:pt>
                <c:pt idx="135">
                  <c:v>45488</c:v>
                </c:pt>
                <c:pt idx="136">
                  <c:v>45489</c:v>
                </c:pt>
                <c:pt idx="137">
                  <c:v>45490</c:v>
                </c:pt>
                <c:pt idx="138">
                  <c:v>45491</c:v>
                </c:pt>
                <c:pt idx="139">
                  <c:v>45492</c:v>
                </c:pt>
                <c:pt idx="140">
                  <c:v>45495</c:v>
                </c:pt>
                <c:pt idx="141">
                  <c:v>45496</c:v>
                </c:pt>
                <c:pt idx="142">
                  <c:v>45497</c:v>
                </c:pt>
                <c:pt idx="143">
                  <c:v>45498</c:v>
                </c:pt>
                <c:pt idx="144">
                  <c:v>45499</c:v>
                </c:pt>
                <c:pt idx="145">
                  <c:v>45502</c:v>
                </c:pt>
                <c:pt idx="146">
                  <c:v>45503</c:v>
                </c:pt>
                <c:pt idx="147">
                  <c:v>45504</c:v>
                </c:pt>
                <c:pt idx="148">
                  <c:v>45505</c:v>
                </c:pt>
                <c:pt idx="149">
                  <c:v>45506</c:v>
                </c:pt>
                <c:pt idx="150">
                  <c:v>45509</c:v>
                </c:pt>
                <c:pt idx="151">
                  <c:v>45510</c:v>
                </c:pt>
                <c:pt idx="152">
                  <c:v>45511</c:v>
                </c:pt>
                <c:pt idx="153">
                  <c:v>45512</c:v>
                </c:pt>
                <c:pt idx="154">
                  <c:v>45513</c:v>
                </c:pt>
                <c:pt idx="155">
                  <c:v>45516</c:v>
                </c:pt>
                <c:pt idx="156">
                  <c:v>45517</c:v>
                </c:pt>
                <c:pt idx="157">
                  <c:v>45518</c:v>
                </c:pt>
                <c:pt idx="158">
                  <c:v>45519</c:v>
                </c:pt>
                <c:pt idx="159">
                  <c:v>45520</c:v>
                </c:pt>
                <c:pt idx="160">
                  <c:v>45523</c:v>
                </c:pt>
                <c:pt idx="161">
                  <c:v>45524</c:v>
                </c:pt>
                <c:pt idx="162">
                  <c:v>45525</c:v>
                </c:pt>
                <c:pt idx="163">
                  <c:v>45526</c:v>
                </c:pt>
                <c:pt idx="164">
                  <c:v>45527</c:v>
                </c:pt>
                <c:pt idx="165">
                  <c:v>45530</c:v>
                </c:pt>
                <c:pt idx="166">
                  <c:v>45531</c:v>
                </c:pt>
                <c:pt idx="167">
                  <c:v>45532</c:v>
                </c:pt>
                <c:pt idx="168">
                  <c:v>45533</c:v>
                </c:pt>
                <c:pt idx="169">
                  <c:v>45534</c:v>
                </c:pt>
                <c:pt idx="170">
                  <c:v>45537</c:v>
                </c:pt>
                <c:pt idx="171">
                  <c:v>45538</c:v>
                </c:pt>
                <c:pt idx="172">
                  <c:v>45539</c:v>
                </c:pt>
                <c:pt idx="173">
                  <c:v>45540</c:v>
                </c:pt>
                <c:pt idx="174">
                  <c:v>45541</c:v>
                </c:pt>
                <c:pt idx="175">
                  <c:v>45544</c:v>
                </c:pt>
                <c:pt idx="176">
                  <c:v>45545</c:v>
                </c:pt>
                <c:pt idx="177">
                  <c:v>45546</c:v>
                </c:pt>
                <c:pt idx="178">
                  <c:v>45547</c:v>
                </c:pt>
                <c:pt idx="179">
                  <c:v>45548</c:v>
                </c:pt>
                <c:pt idx="180">
                  <c:v>45551</c:v>
                </c:pt>
                <c:pt idx="181">
                  <c:v>45552</c:v>
                </c:pt>
                <c:pt idx="182">
                  <c:v>45553</c:v>
                </c:pt>
                <c:pt idx="183">
                  <c:v>45554</c:v>
                </c:pt>
                <c:pt idx="184">
                  <c:v>45555</c:v>
                </c:pt>
                <c:pt idx="185">
                  <c:v>45558</c:v>
                </c:pt>
                <c:pt idx="186">
                  <c:v>45559</c:v>
                </c:pt>
                <c:pt idx="187">
                  <c:v>45560</c:v>
                </c:pt>
                <c:pt idx="188">
                  <c:v>45561</c:v>
                </c:pt>
                <c:pt idx="189">
                  <c:v>45562</c:v>
                </c:pt>
                <c:pt idx="190">
                  <c:v>45565</c:v>
                </c:pt>
                <c:pt idx="191">
                  <c:v>45566</c:v>
                </c:pt>
                <c:pt idx="192">
                  <c:v>45567</c:v>
                </c:pt>
                <c:pt idx="193">
                  <c:v>45568</c:v>
                </c:pt>
                <c:pt idx="194">
                  <c:v>45569</c:v>
                </c:pt>
                <c:pt idx="195">
                  <c:v>45572</c:v>
                </c:pt>
                <c:pt idx="196">
                  <c:v>45573</c:v>
                </c:pt>
                <c:pt idx="197">
                  <c:v>45574</c:v>
                </c:pt>
                <c:pt idx="198">
                  <c:v>45575</c:v>
                </c:pt>
                <c:pt idx="199">
                  <c:v>45576</c:v>
                </c:pt>
                <c:pt idx="200">
                  <c:v>45579</c:v>
                </c:pt>
                <c:pt idx="201">
                  <c:v>45580</c:v>
                </c:pt>
                <c:pt idx="202">
                  <c:v>45581</c:v>
                </c:pt>
                <c:pt idx="203">
                  <c:v>45582</c:v>
                </c:pt>
                <c:pt idx="204">
                  <c:v>45583</c:v>
                </c:pt>
                <c:pt idx="205">
                  <c:v>45586</c:v>
                </c:pt>
                <c:pt idx="206">
                  <c:v>45587</c:v>
                </c:pt>
                <c:pt idx="207">
                  <c:v>45588</c:v>
                </c:pt>
                <c:pt idx="208">
                  <c:v>45589</c:v>
                </c:pt>
                <c:pt idx="209">
                  <c:v>45590</c:v>
                </c:pt>
                <c:pt idx="210">
                  <c:v>45593</c:v>
                </c:pt>
                <c:pt idx="211">
                  <c:v>45594</c:v>
                </c:pt>
                <c:pt idx="212">
                  <c:v>45595</c:v>
                </c:pt>
                <c:pt idx="213">
                  <c:v>45596</c:v>
                </c:pt>
                <c:pt idx="214">
                  <c:v>45597</c:v>
                </c:pt>
                <c:pt idx="215">
                  <c:v>45600</c:v>
                </c:pt>
                <c:pt idx="216">
                  <c:v>45601</c:v>
                </c:pt>
                <c:pt idx="217">
                  <c:v>45602</c:v>
                </c:pt>
                <c:pt idx="218">
                  <c:v>45603</c:v>
                </c:pt>
                <c:pt idx="219">
                  <c:v>45604</c:v>
                </c:pt>
                <c:pt idx="220">
                  <c:v>45607</c:v>
                </c:pt>
                <c:pt idx="221">
                  <c:v>45608</c:v>
                </c:pt>
                <c:pt idx="222">
                  <c:v>45609</c:v>
                </c:pt>
                <c:pt idx="223">
                  <c:v>45610</c:v>
                </c:pt>
                <c:pt idx="224">
                  <c:v>45611</c:v>
                </c:pt>
                <c:pt idx="225">
                  <c:v>45614</c:v>
                </c:pt>
                <c:pt idx="226">
                  <c:v>45615</c:v>
                </c:pt>
                <c:pt idx="227">
                  <c:v>45616</c:v>
                </c:pt>
                <c:pt idx="228">
                  <c:v>45617</c:v>
                </c:pt>
              </c:numCache>
            </c:numRef>
          </c:cat>
          <c:val>
            <c:numRef>
              <c:f>Sheet1!$E$8:$E$236</c:f>
              <c:numCache>
                <c:formatCode>_("$"* #,##0.00_);_("$"* \(#,##0.00\);_("$"* "-"??_);_(@_)</c:formatCode>
                <c:ptCount val="229"/>
                <c:pt idx="0">
                  <c:v>1000</c:v>
                </c:pt>
                <c:pt idx="1">
                  <c:v>1006.6980233388903</c:v>
                </c:pt>
                <c:pt idx="2">
                  <c:v>996.53191236008581</c:v>
                </c:pt>
                <c:pt idx="3">
                  <c:v>991.51583710407238</c:v>
                </c:pt>
                <c:pt idx="4">
                  <c:v>1000</c:v>
                </c:pt>
                <c:pt idx="5">
                  <c:v>995.8174565372708</c:v>
                </c:pt>
                <c:pt idx="6">
                  <c:v>1004.2718504405811</c:v>
                </c:pt>
                <c:pt idx="7">
                  <c:v>998.28828292450578</c:v>
                </c:pt>
                <c:pt idx="8">
                  <c:v>1008.7818528221004</c:v>
                </c:pt>
                <c:pt idx="9">
                  <c:v>1007.3827101690878</c:v>
                </c:pt>
                <c:pt idx="10">
                  <c:v>1009.8684210526316</c:v>
                </c:pt>
                <c:pt idx="11">
                  <c:v>1002.9768992617289</c:v>
                </c:pt>
                <c:pt idx="12">
                  <c:v>1000.253036437247</c:v>
                </c:pt>
                <c:pt idx="13">
                  <c:v>1001.0567992379138</c:v>
                </c:pt>
                <c:pt idx="14">
                  <c:v>1011.9671350321506</c:v>
                </c:pt>
                <c:pt idx="15">
                  <c:v>1024.0979995236962</c:v>
                </c:pt>
                <c:pt idx="16">
                  <c:v>1031.7486306263395</c:v>
                </c:pt>
                <c:pt idx="17">
                  <c:v>1027.3577042152892</c:v>
                </c:pt>
                <c:pt idx="18">
                  <c:v>1029.6648011431291</c:v>
                </c:pt>
                <c:pt idx="19">
                  <c:v>1036.839128363896</c:v>
                </c:pt>
                <c:pt idx="20">
                  <c:v>1034.3831864729696</c:v>
                </c:pt>
                <c:pt idx="21">
                  <c:v>1049.624910693022</c:v>
                </c:pt>
                <c:pt idx="22">
                  <c:v>1030.6025244105738</c:v>
                </c:pt>
                <c:pt idx="23">
                  <c:v>1044.177185044058</c:v>
                </c:pt>
                <c:pt idx="24">
                  <c:v>1042.5696594427243</c:v>
                </c:pt>
                <c:pt idx="25">
                  <c:v>1038.3424624910692</c:v>
                </c:pt>
                <c:pt idx="26">
                  <c:v>1041.6617051678973</c:v>
                </c:pt>
                <c:pt idx="27">
                  <c:v>1050.8305548940225</c:v>
                </c:pt>
                <c:pt idx="28">
                  <c:v>1051.7682781614672</c:v>
                </c:pt>
                <c:pt idx="29">
                  <c:v>1052.9441533698503</c:v>
                </c:pt>
                <c:pt idx="30">
                  <c:v>1056.2782805429865</c:v>
                </c:pt>
                <c:pt idx="31">
                  <c:v>1043.5371517027863</c:v>
                </c:pt>
                <c:pt idx="32">
                  <c:v>1053.6139557037391</c:v>
                </c:pt>
                <c:pt idx="33">
                  <c:v>1060.073827101691</c:v>
                </c:pt>
                <c:pt idx="34">
                  <c:v>1067.7839961895691</c:v>
                </c:pt>
                <c:pt idx="35">
                  <c:v>1072.4428435341749</c:v>
                </c:pt>
                <c:pt idx="36">
                  <c:v>1064.7326744462969</c:v>
                </c:pt>
                <c:pt idx="37">
                  <c:v>1062.4106930221483</c:v>
                </c:pt>
                <c:pt idx="38">
                  <c:v>1070.0464396284833</c:v>
                </c:pt>
                <c:pt idx="39">
                  <c:v>1076.5807335079783</c:v>
                </c:pt>
                <c:pt idx="40">
                  <c:v>1081.7158847344606</c:v>
                </c:pt>
                <c:pt idx="41">
                  <c:v>1076.878423434151</c:v>
                </c:pt>
                <c:pt idx="42">
                  <c:v>1078.9027149321269</c:v>
                </c:pt>
                <c:pt idx="43">
                  <c:v>1084.6630150035724</c:v>
                </c:pt>
                <c:pt idx="44">
                  <c:v>1088.1906406287212</c:v>
                </c:pt>
                <c:pt idx="45">
                  <c:v>1082.9512979280782</c:v>
                </c:pt>
                <c:pt idx="46">
                  <c:v>1091.643843772327</c:v>
                </c:pt>
                <c:pt idx="47">
                  <c:v>1098.3567516075259</c:v>
                </c:pt>
                <c:pt idx="48">
                  <c:v>1120.6686115741848</c:v>
                </c:pt>
                <c:pt idx="49">
                  <c:v>1096.3175756132416</c:v>
                </c:pt>
                <c:pt idx="50">
                  <c:v>1098.2525601333655</c:v>
                </c:pt>
                <c:pt idx="51">
                  <c:v>1107.6000238151944</c:v>
                </c:pt>
                <c:pt idx="52">
                  <c:v>1086.7766134794001</c:v>
                </c:pt>
                <c:pt idx="53">
                  <c:v>1085.1244343891406</c:v>
                </c:pt>
                <c:pt idx="54">
                  <c:v>1091.2121933793762</c:v>
                </c:pt>
                <c:pt idx="55">
                  <c:v>1085.9579661824246</c:v>
                </c:pt>
                <c:pt idx="56">
                  <c:v>1084.2164801143131</c:v>
                </c:pt>
                <c:pt idx="57">
                  <c:v>1103.0453679447487</c:v>
                </c:pt>
                <c:pt idx="58">
                  <c:v>1100.7978090021434</c:v>
                </c:pt>
                <c:pt idx="59">
                  <c:v>1101.9885687068349</c:v>
                </c:pt>
                <c:pt idx="60">
                  <c:v>1099.6070492974518</c:v>
                </c:pt>
                <c:pt idx="61">
                  <c:v>1106.0222672064776</c:v>
                </c:pt>
                <c:pt idx="62">
                  <c:v>1110.1750416765897</c:v>
                </c:pt>
                <c:pt idx="63">
                  <c:v>1108.5079780900212</c:v>
                </c:pt>
                <c:pt idx="64">
                  <c:v>1094.0551321743271</c:v>
                </c:pt>
                <c:pt idx="65">
                  <c:v>1098.6246725410811</c:v>
                </c:pt>
                <c:pt idx="66">
                  <c:v>1094.5314360562038</c:v>
                </c:pt>
                <c:pt idx="67">
                  <c:v>1095.990116694451</c:v>
                </c:pt>
                <c:pt idx="68">
                  <c:v>1101.4973803286496</c:v>
                </c:pt>
                <c:pt idx="69">
                  <c:v>1097.1659919028339</c:v>
                </c:pt>
                <c:pt idx="70">
                  <c:v>1087.1636103834246</c:v>
                </c:pt>
                <c:pt idx="71">
                  <c:v>1084.9160514408193</c:v>
                </c:pt>
                <c:pt idx="72">
                  <c:v>1077.5779947606575</c:v>
                </c:pt>
                <c:pt idx="73">
                  <c:v>1056.888544891641</c:v>
                </c:pt>
                <c:pt idx="74">
                  <c:v>1056.4420100023817</c:v>
                </c:pt>
                <c:pt idx="75">
                  <c:v>1063.3781852822101</c:v>
                </c:pt>
                <c:pt idx="76">
                  <c:v>1051.3663967611337</c:v>
                </c:pt>
                <c:pt idx="77">
                  <c:v>1061.5176232436295</c:v>
                </c:pt>
                <c:pt idx="78">
                  <c:v>1073.2317218385331</c:v>
                </c:pt>
                <c:pt idx="79">
                  <c:v>1076.9826149083117</c:v>
                </c:pt>
                <c:pt idx="80">
                  <c:v>1059.9398666349132</c:v>
                </c:pt>
                <c:pt idx="81">
                  <c:v>1066.4741605144081</c:v>
                </c:pt>
                <c:pt idx="82">
                  <c:v>1071.0585853774708</c:v>
                </c:pt>
                <c:pt idx="83">
                  <c:v>1063.2888783043581</c:v>
                </c:pt>
                <c:pt idx="84">
                  <c:v>1070.9097404143843</c:v>
                </c:pt>
                <c:pt idx="85">
                  <c:v>1074.0652536318171</c:v>
                </c:pt>
                <c:pt idx="86">
                  <c:v>1085.0946653965229</c:v>
                </c:pt>
                <c:pt idx="87">
                  <c:v>1099.2795903786614</c:v>
                </c:pt>
                <c:pt idx="88">
                  <c:v>1101.5420338175754</c:v>
                </c:pt>
                <c:pt idx="89">
                  <c:v>1082.6982614908309</c:v>
                </c:pt>
                <c:pt idx="90">
                  <c:v>1090.1702786377707</c:v>
                </c:pt>
                <c:pt idx="91">
                  <c:v>1089.8577042152892</c:v>
                </c:pt>
                <c:pt idx="92">
                  <c:v>1087.0296499166468</c:v>
                </c:pt>
                <c:pt idx="93">
                  <c:v>1084.2760180995474</c:v>
                </c:pt>
                <c:pt idx="94">
                  <c:v>1104.3403191236005</c:v>
                </c:pt>
                <c:pt idx="95">
                  <c:v>1096.98737794713</c:v>
                </c:pt>
                <c:pt idx="96">
                  <c:v>1103.5067873303165</c:v>
                </c:pt>
                <c:pt idx="97">
                  <c:v>1103.9235532269586</c:v>
                </c:pt>
                <c:pt idx="98">
                  <c:v>1106.7813765182184</c:v>
                </c:pt>
                <c:pt idx="99">
                  <c:v>1100.3215051202665</c:v>
                </c:pt>
                <c:pt idx="100">
                  <c:v>1087.6250297689924</c:v>
                </c:pt>
                <c:pt idx="101">
                  <c:v>1096.8087639914261</c:v>
                </c:pt>
                <c:pt idx="102">
                  <c:v>1095.3203143605615</c:v>
                </c:pt>
                <c:pt idx="103">
                  <c:v>1076.2979280781133</c:v>
                </c:pt>
                <c:pt idx="104">
                  <c:v>1074.1396761133597</c:v>
                </c:pt>
                <c:pt idx="105">
                  <c:v>1084.7820909740408</c:v>
                </c:pt>
                <c:pt idx="106">
                  <c:v>1101.5122648249576</c:v>
                </c:pt>
                <c:pt idx="107">
                  <c:v>1104.0128602048101</c:v>
                </c:pt>
                <c:pt idx="108">
                  <c:v>1110.8894974994041</c:v>
                </c:pt>
                <c:pt idx="109">
                  <c:v>1121.3979518933074</c:v>
                </c:pt>
                <c:pt idx="110">
                  <c:v>1127.2177899499875</c:v>
                </c:pt>
                <c:pt idx="111">
                  <c:v>1117.587520838294</c:v>
                </c:pt>
                <c:pt idx="112">
                  <c:v>1113.360323886639</c:v>
                </c:pt>
                <c:pt idx="113">
                  <c:v>1117.4237913788991</c:v>
                </c:pt>
                <c:pt idx="114">
                  <c:v>1114.6403905691825</c:v>
                </c:pt>
                <c:pt idx="115">
                  <c:v>1118.0191712312449</c:v>
                </c:pt>
                <c:pt idx="116">
                  <c:v>1136.2824482019521</c:v>
                </c:pt>
                <c:pt idx="117">
                  <c:v>1132.218980709692</c:v>
                </c:pt>
                <c:pt idx="118">
                  <c:v>1135.8954512979274</c:v>
                </c:pt>
                <c:pt idx="119">
                  <c:v>1137.8453203143599</c:v>
                </c:pt>
                <c:pt idx="120">
                  <c:v>1131.385448916408</c:v>
                </c:pt>
                <c:pt idx="121">
                  <c:v>1147.8179328411518</c:v>
                </c:pt>
                <c:pt idx="122">
                  <c:v>1136.996904024767</c:v>
                </c:pt>
                <c:pt idx="123">
                  <c:v>1131.25148844963</c:v>
                </c:pt>
                <c:pt idx="124">
                  <c:v>1139.7207668492488</c:v>
                </c:pt>
                <c:pt idx="125">
                  <c:v>1133.8413908073339</c:v>
                </c:pt>
                <c:pt idx="126">
                  <c:v>1128.810431055012</c:v>
                </c:pt>
                <c:pt idx="127">
                  <c:v>1124.7618480590606</c:v>
                </c:pt>
                <c:pt idx="128">
                  <c:v>1138.7235055965693</c:v>
                </c:pt>
                <c:pt idx="129">
                  <c:v>1133.6478923553216</c:v>
                </c:pt>
                <c:pt idx="130">
                  <c:v>1130.3584186711109</c:v>
                </c:pt>
                <c:pt idx="131">
                  <c:v>1145.5852583948547</c:v>
                </c:pt>
                <c:pt idx="132">
                  <c:v>1148.0263157894726</c:v>
                </c:pt>
                <c:pt idx="133">
                  <c:v>1153.9354608240046</c:v>
                </c:pt>
                <c:pt idx="134">
                  <c:v>1164.9499880924018</c:v>
                </c:pt>
                <c:pt idx="135">
                  <c:v>1173.1215765658478</c:v>
                </c:pt>
                <c:pt idx="136">
                  <c:v>1174.1783758037616</c:v>
                </c:pt>
                <c:pt idx="137">
                  <c:v>1185.4012860204798</c:v>
                </c:pt>
                <c:pt idx="138">
                  <c:v>1183.302572040961</c:v>
                </c:pt>
                <c:pt idx="139">
                  <c:v>1173.9848773517492</c:v>
                </c:pt>
                <c:pt idx="140">
                  <c:v>1169.3260300071433</c:v>
                </c:pt>
                <c:pt idx="141">
                  <c:v>1179.1795665634661</c:v>
                </c:pt>
                <c:pt idx="142">
                  <c:v>1180.9657061205035</c:v>
                </c:pt>
                <c:pt idx="143">
                  <c:v>1171.6777804239091</c:v>
                </c:pt>
                <c:pt idx="144">
                  <c:v>1177.8994998809226</c:v>
                </c:pt>
                <c:pt idx="145">
                  <c:v>1189.0628721124062</c:v>
                </c:pt>
                <c:pt idx="146">
                  <c:v>1191.2955465587029</c:v>
                </c:pt>
                <c:pt idx="147">
                  <c:v>1211.121695641818</c:v>
                </c:pt>
                <c:pt idx="148">
                  <c:v>1206.6861157418418</c:v>
                </c:pt>
                <c:pt idx="149">
                  <c:v>1175.3989045010703</c:v>
                </c:pt>
                <c:pt idx="150">
                  <c:v>1116.8879495117872</c:v>
                </c:pt>
                <c:pt idx="151">
                  <c:v>1126.488449630863</c:v>
                </c:pt>
                <c:pt idx="152">
                  <c:v>1124.9404620147639</c:v>
                </c:pt>
                <c:pt idx="153">
                  <c:v>1136.4908311502722</c:v>
                </c:pt>
                <c:pt idx="154">
                  <c:v>1145.2131459871382</c:v>
                </c:pt>
                <c:pt idx="155">
                  <c:v>1155.036913550844</c:v>
                </c:pt>
                <c:pt idx="156">
                  <c:v>1165.9174803524636</c:v>
                </c:pt>
                <c:pt idx="157">
                  <c:v>1171.469397475588</c:v>
                </c:pt>
                <c:pt idx="158">
                  <c:v>1180.9954751131208</c:v>
                </c:pt>
                <c:pt idx="159">
                  <c:v>1199.8541319361741</c:v>
                </c:pt>
                <c:pt idx="160">
                  <c:v>1209.7374374851142</c:v>
                </c:pt>
                <c:pt idx="161">
                  <c:v>1212.7589902357693</c:v>
                </c:pt>
                <c:pt idx="162">
                  <c:v>1201.1044296261002</c:v>
                </c:pt>
                <c:pt idx="163">
                  <c:v>1197.7405334603463</c:v>
                </c:pt>
                <c:pt idx="164">
                  <c:v>1198.5740652536304</c:v>
                </c:pt>
                <c:pt idx="165">
                  <c:v>1213.29483210288</c:v>
                </c:pt>
                <c:pt idx="166">
                  <c:v>1202.8756846868287</c:v>
                </c:pt>
                <c:pt idx="167">
                  <c:v>1212.1784948797317</c:v>
                </c:pt>
                <c:pt idx="168">
                  <c:v>1216.0931174089053</c:v>
                </c:pt>
                <c:pt idx="169">
                  <c:v>1224.3242438675861</c:v>
                </c:pt>
                <c:pt idx="170">
                  <c:v>1238.2561324124777</c:v>
                </c:pt>
                <c:pt idx="171">
                  <c:v>1249.3153131698007</c:v>
                </c:pt>
                <c:pt idx="172">
                  <c:v>1225.9168849726111</c:v>
                </c:pt>
                <c:pt idx="173">
                  <c:v>1238.0626339604651</c:v>
                </c:pt>
                <c:pt idx="174">
                  <c:v>1255.9835675160737</c:v>
                </c:pt>
                <c:pt idx="175">
                  <c:v>1248.675279828529</c:v>
                </c:pt>
                <c:pt idx="176">
                  <c:v>1256.3556799237899</c:v>
                </c:pt>
                <c:pt idx="177">
                  <c:v>1237.9584424863046</c:v>
                </c:pt>
                <c:pt idx="178">
                  <c:v>1253.6764705882335</c:v>
                </c:pt>
                <c:pt idx="179">
                  <c:v>1246.0556084782072</c:v>
                </c:pt>
                <c:pt idx="180">
                  <c:v>1257.9036675398884</c:v>
                </c:pt>
                <c:pt idx="181">
                  <c:v>1260.0172660157157</c:v>
                </c:pt>
                <c:pt idx="182">
                  <c:v>1264.5123839009266</c:v>
                </c:pt>
                <c:pt idx="183">
                  <c:v>1270.912717313644</c:v>
                </c:pt>
                <c:pt idx="184">
                  <c:v>1275.526911169324</c:v>
                </c:pt>
                <c:pt idx="185">
                  <c:v>1269.2010002381498</c:v>
                </c:pt>
                <c:pt idx="186">
                  <c:v>1245.4453441295525</c:v>
                </c:pt>
                <c:pt idx="187">
                  <c:v>1224.6665872826843</c:v>
                </c:pt>
                <c:pt idx="188">
                  <c:v>1226.9736842105242</c:v>
                </c:pt>
                <c:pt idx="189">
                  <c:v>1219.2039771374118</c:v>
                </c:pt>
                <c:pt idx="190">
                  <c:v>1223.684210526314</c:v>
                </c:pt>
                <c:pt idx="191">
                  <c:v>1209.1420576327678</c:v>
                </c:pt>
                <c:pt idx="192">
                  <c:v>1208.9634436770641</c:v>
                </c:pt>
                <c:pt idx="193">
                  <c:v>1207.7577994760638</c:v>
                </c:pt>
                <c:pt idx="194">
                  <c:v>1195.1952845915675</c:v>
                </c:pt>
                <c:pt idx="195">
                  <c:v>1213.5925220290526</c:v>
                </c:pt>
                <c:pt idx="196">
                  <c:v>1215.2595856156208</c:v>
                </c:pt>
                <c:pt idx="197">
                  <c:v>1221.9427244582023</c:v>
                </c:pt>
                <c:pt idx="198">
                  <c:v>1224.38378185282</c:v>
                </c:pt>
                <c:pt idx="199">
                  <c:v>1223.8330554894003</c:v>
                </c:pt>
                <c:pt idx="200">
                  <c:v>1233.3740176232416</c:v>
                </c:pt>
                <c:pt idx="201">
                  <c:v>1249.6576565848991</c:v>
                </c:pt>
                <c:pt idx="202">
                  <c:v>1253.0215527506525</c:v>
                </c:pt>
                <c:pt idx="203">
                  <c:v>1273.7407716122864</c:v>
                </c:pt>
                <c:pt idx="204">
                  <c:v>1273.6514646344344</c:v>
                </c:pt>
                <c:pt idx="205">
                  <c:v>1282.8203143605597</c:v>
                </c:pt>
                <c:pt idx="206">
                  <c:v>1259.0200047630365</c:v>
                </c:pt>
                <c:pt idx="207">
                  <c:v>1261.4759466539629</c:v>
                </c:pt>
                <c:pt idx="208">
                  <c:v>1269.3498452012359</c:v>
                </c:pt>
                <c:pt idx="209">
                  <c:v>1271.9695165515575</c:v>
                </c:pt>
                <c:pt idx="210">
                  <c:v>1266.5962133841365</c:v>
                </c:pt>
                <c:pt idx="211">
                  <c:v>1273.3984281971873</c:v>
                </c:pt>
                <c:pt idx="212">
                  <c:v>1261.8927125506048</c:v>
                </c:pt>
                <c:pt idx="213">
                  <c:v>1263.5151226482471</c:v>
                </c:pt>
                <c:pt idx="214">
                  <c:v>1251.875446534887</c:v>
                </c:pt>
                <c:pt idx="215">
                  <c:v>1262.354131936173</c:v>
                </c:pt>
                <c:pt idx="216">
                  <c:v>1254.5397713741343</c:v>
                </c:pt>
                <c:pt idx="217">
                  <c:v>1274.7826863538912</c:v>
                </c:pt>
                <c:pt idx="218">
                  <c:v>1284.7552988806833</c:v>
                </c:pt>
                <c:pt idx="219">
                  <c:v>1296.7968563943771</c:v>
                </c:pt>
                <c:pt idx="220">
                  <c:v>1299.6844486782541</c:v>
                </c:pt>
                <c:pt idx="221">
                  <c:v>1301.7385091688473</c:v>
                </c:pt>
                <c:pt idx="222">
                  <c:v>1287.8215051202644</c:v>
                </c:pt>
                <c:pt idx="223">
                  <c:v>1305.5042867349346</c:v>
                </c:pt>
                <c:pt idx="224">
                  <c:v>1324.5266730173828</c:v>
                </c:pt>
                <c:pt idx="225">
                  <c:v>1320.9246249106907</c:v>
                </c:pt>
                <c:pt idx="226">
                  <c:v>1334.2760180995451</c:v>
                </c:pt>
                <c:pt idx="227">
                  <c:v>1329.0069064062845</c:v>
                </c:pt>
                <c:pt idx="228">
                  <c:v>1331.7158847344581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864-4991-84A3-514A463E7778}"/>
            </c:ext>
          </c:extLst>
        </c:ser>
        <c:ser>
          <c:idx val="1"/>
          <c:order val="1"/>
          <c:tx>
            <c:strRef>
              <c:f>Sheet1!$F$7</c:f>
              <c:strCache>
                <c:ptCount val="1"/>
                <c:pt idx="0">
                  <c:v>Materials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Sheet1!$A$8:$A$236</c:f>
              <c:numCache>
                <c:formatCode>m/d/yyyy</c:formatCode>
                <c:ptCount val="229"/>
                <c:pt idx="0">
                  <c:v>45289</c:v>
                </c:pt>
                <c:pt idx="1">
                  <c:v>45293</c:v>
                </c:pt>
                <c:pt idx="2">
                  <c:v>45294</c:v>
                </c:pt>
                <c:pt idx="3">
                  <c:v>45295</c:v>
                </c:pt>
                <c:pt idx="4">
                  <c:v>45296</c:v>
                </c:pt>
                <c:pt idx="5">
                  <c:v>45299</c:v>
                </c:pt>
                <c:pt idx="6">
                  <c:v>45300</c:v>
                </c:pt>
                <c:pt idx="7">
                  <c:v>45301</c:v>
                </c:pt>
                <c:pt idx="8">
                  <c:v>45302</c:v>
                </c:pt>
                <c:pt idx="9">
                  <c:v>45303</c:v>
                </c:pt>
                <c:pt idx="10">
                  <c:v>45306</c:v>
                </c:pt>
                <c:pt idx="11">
                  <c:v>45307</c:v>
                </c:pt>
                <c:pt idx="12">
                  <c:v>45308</c:v>
                </c:pt>
                <c:pt idx="13">
                  <c:v>45309</c:v>
                </c:pt>
                <c:pt idx="14">
                  <c:v>45310</c:v>
                </c:pt>
                <c:pt idx="15">
                  <c:v>45313</c:v>
                </c:pt>
                <c:pt idx="16">
                  <c:v>45314</c:v>
                </c:pt>
                <c:pt idx="17">
                  <c:v>45315</c:v>
                </c:pt>
                <c:pt idx="18">
                  <c:v>45316</c:v>
                </c:pt>
                <c:pt idx="19">
                  <c:v>45320</c:v>
                </c:pt>
                <c:pt idx="20">
                  <c:v>45321</c:v>
                </c:pt>
                <c:pt idx="21">
                  <c:v>45322</c:v>
                </c:pt>
                <c:pt idx="22">
                  <c:v>45323</c:v>
                </c:pt>
                <c:pt idx="23">
                  <c:v>45324</c:v>
                </c:pt>
                <c:pt idx="24">
                  <c:v>45327</c:v>
                </c:pt>
                <c:pt idx="25">
                  <c:v>45328</c:v>
                </c:pt>
                <c:pt idx="26">
                  <c:v>45329</c:v>
                </c:pt>
                <c:pt idx="27">
                  <c:v>45330</c:v>
                </c:pt>
                <c:pt idx="28">
                  <c:v>45331</c:v>
                </c:pt>
                <c:pt idx="29">
                  <c:v>45334</c:v>
                </c:pt>
                <c:pt idx="30">
                  <c:v>45335</c:v>
                </c:pt>
                <c:pt idx="31">
                  <c:v>45336</c:v>
                </c:pt>
                <c:pt idx="32">
                  <c:v>45337</c:v>
                </c:pt>
                <c:pt idx="33">
                  <c:v>45338</c:v>
                </c:pt>
                <c:pt idx="34">
                  <c:v>45341</c:v>
                </c:pt>
                <c:pt idx="35">
                  <c:v>45342</c:v>
                </c:pt>
                <c:pt idx="36">
                  <c:v>45343</c:v>
                </c:pt>
                <c:pt idx="37">
                  <c:v>45344</c:v>
                </c:pt>
                <c:pt idx="38">
                  <c:v>45345</c:v>
                </c:pt>
                <c:pt idx="39">
                  <c:v>45348</c:v>
                </c:pt>
                <c:pt idx="40">
                  <c:v>45349</c:v>
                </c:pt>
                <c:pt idx="41">
                  <c:v>45350</c:v>
                </c:pt>
                <c:pt idx="42">
                  <c:v>45351</c:v>
                </c:pt>
                <c:pt idx="43">
                  <c:v>45352</c:v>
                </c:pt>
                <c:pt idx="44">
                  <c:v>45355</c:v>
                </c:pt>
                <c:pt idx="45">
                  <c:v>45356</c:v>
                </c:pt>
                <c:pt idx="46">
                  <c:v>45357</c:v>
                </c:pt>
                <c:pt idx="47">
                  <c:v>45358</c:v>
                </c:pt>
                <c:pt idx="48">
                  <c:v>45359</c:v>
                </c:pt>
                <c:pt idx="49">
                  <c:v>45362</c:v>
                </c:pt>
                <c:pt idx="50">
                  <c:v>45363</c:v>
                </c:pt>
                <c:pt idx="51">
                  <c:v>45364</c:v>
                </c:pt>
                <c:pt idx="52">
                  <c:v>45365</c:v>
                </c:pt>
                <c:pt idx="53">
                  <c:v>45366</c:v>
                </c:pt>
                <c:pt idx="54">
                  <c:v>45369</c:v>
                </c:pt>
                <c:pt idx="55">
                  <c:v>45370</c:v>
                </c:pt>
                <c:pt idx="56">
                  <c:v>45371</c:v>
                </c:pt>
                <c:pt idx="57">
                  <c:v>45372</c:v>
                </c:pt>
                <c:pt idx="58">
                  <c:v>45373</c:v>
                </c:pt>
                <c:pt idx="59">
                  <c:v>45376</c:v>
                </c:pt>
                <c:pt idx="60">
                  <c:v>45377</c:v>
                </c:pt>
                <c:pt idx="61">
                  <c:v>45378</c:v>
                </c:pt>
                <c:pt idx="62">
                  <c:v>45379</c:v>
                </c:pt>
                <c:pt idx="63">
                  <c:v>45384</c:v>
                </c:pt>
                <c:pt idx="64">
                  <c:v>45385</c:v>
                </c:pt>
                <c:pt idx="65">
                  <c:v>45386</c:v>
                </c:pt>
                <c:pt idx="66">
                  <c:v>45387</c:v>
                </c:pt>
                <c:pt idx="67">
                  <c:v>45390</c:v>
                </c:pt>
                <c:pt idx="68">
                  <c:v>45391</c:v>
                </c:pt>
                <c:pt idx="69">
                  <c:v>45392</c:v>
                </c:pt>
                <c:pt idx="70">
                  <c:v>45393</c:v>
                </c:pt>
                <c:pt idx="71">
                  <c:v>45394</c:v>
                </c:pt>
                <c:pt idx="72">
                  <c:v>45397</c:v>
                </c:pt>
                <c:pt idx="73">
                  <c:v>45398</c:v>
                </c:pt>
                <c:pt idx="74">
                  <c:v>45399</c:v>
                </c:pt>
                <c:pt idx="75">
                  <c:v>45400</c:v>
                </c:pt>
                <c:pt idx="76">
                  <c:v>45401</c:v>
                </c:pt>
                <c:pt idx="77">
                  <c:v>45404</c:v>
                </c:pt>
                <c:pt idx="78">
                  <c:v>45405</c:v>
                </c:pt>
                <c:pt idx="79">
                  <c:v>45406</c:v>
                </c:pt>
                <c:pt idx="80">
                  <c:v>45408</c:v>
                </c:pt>
                <c:pt idx="81">
                  <c:v>45411</c:v>
                </c:pt>
                <c:pt idx="82">
                  <c:v>45412</c:v>
                </c:pt>
                <c:pt idx="83">
                  <c:v>45413</c:v>
                </c:pt>
                <c:pt idx="84">
                  <c:v>45414</c:v>
                </c:pt>
                <c:pt idx="85">
                  <c:v>45415</c:v>
                </c:pt>
                <c:pt idx="86">
                  <c:v>45418</c:v>
                </c:pt>
                <c:pt idx="87">
                  <c:v>45419</c:v>
                </c:pt>
                <c:pt idx="88">
                  <c:v>45420</c:v>
                </c:pt>
                <c:pt idx="89">
                  <c:v>45421</c:v>
                </c:pt>
                <c:pt idx="90">
                  <c:v>45422</c:v>
                </c:pt>
                <c:pt idx="91">
                  <c:v>45425</c:v>
                </c:pt>
                <c:pt idx="92">
                  <c:v>45426</c:v>
                </c:pt>
                <c:pt idx="93">
                  <c:v>45427</c:v>
                </c:pt>
                <c:pt idx="94">
                  <c:v>45428</c:v>
                </c:pt>
                <c:pt idx="95">
                  <c:v>45429</c:v>
                </c:pt>
                <c:pt idx="96">
                  <c:v>45432</c:v>
                </c:pt>
                <c:pt idx="97">
                  <c:v>45433</c:v>
                </c:pt>
                <c:pt idx="98">
                  <c:v>45434</c:v>
                </c:pt>
                <c:pt idx="99">
                  <c:v>45435</c:v>
                </c:pt>
                <c:pt idx="100">
                  <c:v>45436</c:v>
                </c:pt>
                <c:pt idx="101">
                  <c:v>45439</c:v>
                </c:pt>
                <c:pt idx="102">
                  <c:v>45440</c:v>
                </c:pt>
                <c:pt idx="103">
                  <c:v>45441</c:v>
                </c:pt>
                <c:pt idx="104">
                  <c:v>45442</c:v>
                </c:pt>
                <c:pt idx="105">
                  <c:v>45443</c:v>
                </c:pt>
                <c:pt idx="106">
                  <c:v>45446</c:v>
                </c:pt>
                <c:pt idx="107">
                  <c:v>45447</c:v>
                </c:pt>
                <c:pt idx="108">
                  <c:v>45448</c:v>
                </c:pt>
                <c:pt idx="109">
                  <c:v>45449</c:v>
                </c:pt>
                <c:pt idx="110">
                  <c:v>45450</c:v>
                </c:pt>
                <c:pt idx="111">
                  <c:v>45454</c:v>
                </c:pt>
                <c:pt idx="112">
                  <c:v>45455</c:v>
                </c:pt>
                <c:pt idx="113">
                  <c:v>45456</c:v>
                </c:pt>
                <c:pt idx="114">
                  <c:v>45457</c:v>
                </c:pt>
                <c:pt idx="115">
                  <c:v>45460</c:v>
                </c:pt>
                <c:pt idx="116">
                  <c:v>45461</c:v>
                </c:pt>
                <c:pt idx="117">
                  <c:v>45462</c:v>
                </c:pt>
                <c:pt idx="118">
                  <c:v>45463</c:v>
                </c:pt>
                <c:pt idx="119">
                  <c:v>45464</c:v>
                </c:pt>
                <c:pt idx="120">
                  <c:v>45467</c:v>
                </c:pt>
                <c:pt idx="121">
                  <c:v>45468</c:v>
                </c:pt>
                <c:pt idx="122">
                  <c:v>45469</c:v>
                </c:pt>
                <c:pt idx="123">
                  <c:v>45470</c:v>
                </c:pt>
                <c:pt idx="124">
                  <c:v>45471</c:v>
                </c:pt>
                <c:pt idx="125">
                  <c:v>45474</c:v>
                </c:pt>
                <c:pt idx="126">
                  <c:v>45475</c:v>
                </c:pt>
                <c:pt idx="127">
                  <c:v>45476</c:v>
                </c:pt>
                <c:pt idx="128">
                  <c:v>45477</c:v>
                </c:pt>
                <c:pt idx="129">
                  <c:v>45478</c:v>
                </c:pt>
                <c:pt idx="130">
                  <c:v>45481</c:v>
                </c:pt>
                <c:pt idx="131">
                  <c:v>45482</c:v>
                </c:pt>
                <c:pt idx="132">
                  <c:v>45483</c:v>
                </c:pt>
                <c:pt idx="133">
                  <c:v>45484</c:v>
                </c:pt>
                <c:pt idx="134">
                  <c:v>45485</c:v>
                </c:pt>
                <c:pt idx="135">
                  <c:v>45488</c:v>
                </c:pt>
                <c:pt idx="136">
                  <c:v>45489</c:v>
                </c:pt>
                <c:pt idx="137">
                  <c:v>45490</c:v>
                </c:pt>
                <c:pt idx="138">
                  <c:v>45491</c:v>
                </c:pt>
                <c:pt idx="139">
                  <c:v>45492</c:v>
                </c:pt>
                <c:pt idx="140">
                  <c:v>45495</c:v>
                </c:pt>
                <c:pt idx="141">
                  <c:v>45496</c:v>
                </c:pt>
                <c:pt idx="142">
                  <c:v>45497</c:v>
                </c:pt>
                <c:pt idx="143">
                  <c:v>45498</c:v>
                </c:pt>
                <c:pt idx="144">
                  <c:v>45499</c:v>
                </c:pt>
                <c:pt idx="145">
                  <c:v>45502</c:v>
                </c:pt>
                <c:pt idx="146">
                  <c:v>45503</c:v>
                </c:pt>
                <c:pt idx="147">
                  <c:v>45504</c:v>
                </c:pt>
                <c:pt idx="148">
                  <c:v>45505</c:v>
                </c:pt>
                <c:pt idx="149">
                  <c:v>45506</c:v>
                </c:pt>
                <c:pt idx="150">
                  <c:v>45509</c:v>
                </c:pt>
                <c:pt idx="151">
                  <c:v>45510</c:v>
                </c:pt>
                <c:pt idx="152">
                  <c:v>45511</c:v>
                </c:pt>
                <c:pt idx="153">
                  <c:v>45512</c:v>
                </c:pt>
                <c:pt idx="154">
                  <c:v>45513</c:v>
                </c:pt>
                <c:pt idx="155">
                  <c:v>45516</c:v>
                </c:pt>
                <c:pt idx="156">
                  <c:v>45517</c:v>
                </c:pt>
                <c:pt idx="157">
                  <c:v>45518</c:v>
                </c:pt>
                <c:pt idx="158">
                  <c:v>45519</c:v>
                </c:pt>
                <c:pt idx="159">
                  <c:v>45520</c:v>
                </c:pt>
                <c:pt idx="160">
                  <c:v>45523</c:v>
                </c:pt>
                <c:pt idx="161">
                  <c:v>45524</c:v>
                </c:pt>
                <c:pt idx="162">
                  <c:v>45525</c:v>
                </c:pt>
                <c:pt idx="163">
                  <c:v>45526</c:v>
                </c:pt>
                <c:pt idx="164">
                  <c:v>45527</c:v>
                </c:pt>
                <c:pt idx="165">
                  <c:v>45530</c:v>
                </c:pt>
                <c:pt idx="166">
                  <c:v>45531</c:v>
                </c:pt>
                <c:pt idx="167">
                  <c:v>45532</c:v>
                </c:pt>
                <c:pt idx="168">
                  <c:v>45533</c:v>
                </c:pt>
                <c:pt idx="169">
                  <c:v>45534</c:v>
                </c:pt>
                <c:pt idx="170">
                  <c:v>45537</c:v>
                </c:pt>
                <c:pt idx="171">
                  <c:v>45538</c:v>
                </c:pt>
                <c:pt idx="172">
                  <c:v>45539</c:v>
                </c:pt>
                <c:pt idx="173">
                  <c:v>45540</c:v>
                </c:pt>
                <c:pt idx="174">
                  <c:v>45541</c:v>
                </c:pt>
                <c:pt idx="175">
                  <c:v>45544</c:v>
                </c:pt>
                <c:pt idx="176">
                  <c:v>45545</c:v>
                </c:pt>
                <c:pt idx="177">
                  <c:v>45546</c:v>
                </c:pt>
                <c:pt idx="178">
                  <c:v>45547</c:v>
                </c:pt>
                <c:pt idx="179">
                  <c:v>45548</c:v>
                </c:pt>
                <c:pt idx="180">
                  <c:v>45551</c:v>
                </c:pt>
                <c:pt idx="181">
                  <c:v>45552</c:v>
                </c:pt>
                <c:pt idx="182">
                  <c:v>45553</c:v>
                </c:pt>
                <c:pt idx="183">
                  <c:v>45554</c:v>
                </c:pt>
                <c:pt idx="184">
                  <c:v>45555</c:v>
                </c:pt>
                <c:pt idx="185">
                  <c:v>45558</c:v>
                </c:pt>
                <c:pt idx="186">
                  <c:v>45559</c:v>
                </c:pt>
                <c:pt idx="187">
                  <c:v>45560</c:v>
                </c:pt>
                <c:pt idx="188">
                  <c:v>45561</c:v>
                </c:pt>
                <c:pt idx="189">
                  <c:v>45562</c:v>
                </c:pt>
                <c:pt idx="190">
                  <c:v>45565</c:v>
                </c:pt>
                <c:pt idx="191">
                  <c:v>45566</c:v>
                </c:pt>
                <c:pt idx="192">
                  <c:v>45567</c:v>
                </c:pt>
                <c:pt idx="193">
                  <c:v>45568</c:v>
                </c:pt>
                <c:pt idx="194">
                  <c:v>45569</c:v>
                </c:pt>
                <c:pt idx="195">
                  <c:v>45572</c:v>
                </c:pt>
                <c:pt idx="196">
                  <c:v>45573</c:v>
                </c:pt>
                <c:pt idx="197">
                  <c:v>45574</c:v>
                </c:pt>
                <c:pt idx="198">
                  <c:v>45575</c:v>
                </c:pt>
                <c:pt idx="199">
                  <c:v>45576</c:v>
                </c:pt>
                <c:pt idx="200">
                  <c:v>45579</c:v>
                </c:pt>
                <c:pt idx="201">
                  <c:v>45580</c:v>
                </c:pt>
                <c:pt idx="202">
                  <c:v>45581</c:v>
                </c:pt>
                <c:pt idx="203">
                  <c:v>45582</c:v>
                </c:pt>
                <c:pt idx="204">
                  <c:v>45583</c:v>
                </c:pt>
                <c:pt idx="205">
                  <c:v>45586</c:v>
                </c:pt>
                <c:pt idx="206">
                  <c:v>45587</c:v>
                </c:pt>
                <c:pt idx="207">
                  <c:v>45588</c:v>
                </c:pt>
                <c:pt idx="208">
                  <c:v>45589</c:v>
                </c:pt>
                <c:pt idx="209">
                  <c:v>45590</c:v>
                </c:pt>
                <c:pt idx="210">
                  <c:v>45593</c:v>
                </c:pt>
                <c:pt idx="211">
                  <c:v>45594</c:v>
                </c:pt>
                <c:pt idx="212">
                  <c:v>45595</c:v>
                </c:pt>
                <c:pt idx="213">
                  <c:v>45596</c:v>
                </c:pt>
                <c:pt idx="214">
                  <c:v>45597</c:v>
                </c:pt>
                <c:pt idx="215">
                  <c:v>45600</c:v>
                </c:pt>
                <c:pt idx="216">
                  <c:v>45601</c:v>
                </c:pt>
                <c:pt idx="217">
                  <c:v>45602</c:v>
                </c:pt>
                <c:pt idx="218">
                  <c:v>45603</c:v>
                </c:pt>
                <c:pt idx="219">
                  <c:v>45604</c:v>
                </c:pt>
                <c:pt idx="220">
                  <c:v>45607</c:v>
                </c:pt>
                <c:pt idx="221">
                  <c:v>45608</c:v>
                </c:pt>
                <c:pt idx="222">
                  <c:v>45609</c:v>
                </c:pt>
                <c:pt idx="223">
                  <c:v>45610</c:v>
                </c:pt>
                <c:pt idx="224">
                  <c:v>45611</c:v>
                </c:pt>
                <c:pt idx="225">
                  <c:v>45614</c:v>
                </c:pt>
                <c:pt idx="226">
                  <c:v>45615</c:v>
                </c:pt>
                <c:pt idx="227">
                  <c:v>45616</c:v>
                </c:pt>
                <c:pt idx="228">
                  <c:v>45617</c:v>
                </c:pt>
              </c:numCache>
            </c:numRef>
          </c:cat>
          <c:val>
            <c:numRef>
              <c:f>Sheet1!$F$8:$F$236</c:f>
              <c:numCache>
                <c:formatCode>_("$"* #,##0.00_);_("$"* \(#,##0.00\);_("$"* "-"??_);_(@_)</c:formatCode>
                <c:ptCount val="229"/>
                <c:pt idx="0">
                  <c:v>1000</c:v>
                </c:pt>
                <c:pt idx="1">
                  <c:v>1004.3252506387826</c:v>
                </c:pt>
                <c:pt idx="2">
                  <c:v>986.77797046720912</c:v>
                </c:pt>
                <c:pt idx="3">
                  <c:v>979.06127181865747</c:v>
                </c:pt>
                <c:pt idx="4">
                  <c:v>969.81559963468828</c:v>
                </c:pt>
                <c:pt idx="5">
                  <c:v>962.68894110886492</c:v>
                </c:pt>
                <c:pt idx="6">
                  <c:v>969.80020728366048</c:v>
                </c:pt>
                <c:pt idx="7">
                  <c:v>949.38994982093561</c:v>
                </c:pt>
                <c:pt idx="8">
                  <c:v>950.18522129070004</c:v>
                </c:pt>
                <c:pt idx="9">
                  <c:v>952.02717263034765</c:v>
                </c:pt>
                <c:pt idx="10">
                  <c:v>944.29508163076832</c:v>
                </c:pt>
                <c:pt idx="11">
                  <c:v>929.95454125663161</c:v>
                </c:pt>
                <c:pt idx="12">
                  <c:v>922.74579019199405</c:v>
                </c:pt>
                <c:pt idx="13">
                  <c:v>912.79720064442643</c:v>
                </c:pt>
                <c:pt idx="14">
                  <c:v>916.6452884013504</c:v>
                </c:pt>
                <c:pt idx="15">
                  <c:v>914.68019825348119</c:v>
                </c:pt>
                <c:pt idx="16">
                  <c:v>920.49337615827437</c:v>
                </c:pt>
                <c:pt idx="17">
                  <c:v>932.58150249869163</c:v>
                </c:pt>
                <c:pt idx="18">
                  <c:v>945.53160049665973</c:v>
                </c:pt>
                <c:pt idx="19">
                  <c:v>941.62194333562502</c:v>
                </c:pt>
                <c:pt idx="20">
                  <c:v>947.73270669362023</c:v>
                </c:pt>
                <c:pt idx="21">
                  <c:v>952.047695765051</c:v>
                </c:pt>
                <c:pt idx="22">
                  <c:v>944.36178181855485</c:v>
                </c:pt>
                <c:pt idx="23">
                  <c:v>956.24980759561208</c:v>
                </c:pt>
                <c:pt idx="24">
                  <c:v>930.78059742845107</c:v>
                </c:pt>
                <c:pt idx="25">
                  <c:v>920.22657540712771</c:v>
                </c:pt>
                <c:pt idx="26">
                  <c:v>929.96480282398329</c:v>
                </c:pt>
                <c:pt idx="27">
                  <c:v>929.87757950149296</c:v>
                </c:pt>
                <c:pt idx="28">
                  <c:v>927.24035669208092</c:v>
                </c:pt>
                <c:pt idx="29">
                  <c:v>921.98130342428487</c:v>
                </c:pt>
                <c:pt idx="30">
                  <c:v>921.61701778329609</c:v>
                </c:pt>
                <c:pt idx="31">
                  <c:v>913.22305568952595</c:v>
                </c:pt>
                <c:pt idx="32">
                  <c:v>907.16360016828958</c:v>
                </c:pt>
                <c:pt idx="33">
                  <c:v>920.77043847677282</c:v>
                </c:pt>
                <c:pt idx="34">
                  <c:v>925.39840535243343</c:v>
                </c:pt>
                <c:pt idx="35">
                  <c:v>915.26510759253358</c:v>
                </c:pt>
                <c:pt idx="36">
                  <c:v>902.38684056602801</c:v>
                </c:pt>
                <c:pt idx="37">
                  <c:v>904.51098500784997</c:v>
                </c:pt>
                <c:pt idx="38">
                  <c:v>905.10102513057836</c:v>
                </c:pt>
                <c:pt idx="39">
                  <c:v>901.79166965962372</c:v>
                </c:pt>
                <c:pt idx="40">
                  <c:v>898.29760597633674</c:v>
                </c:pt>
                <c:pt idx="41">
                  <c:v>898.28221362530905</c:v>
                </c:pt>
                <c:pt idx="42">
                  <c:v>900.96048270412825</c:v>
                </c:pt>
                <c:pt idx="43">
                  <c:v>918.88231008404216</c:v>
                </c:pt>
                <c:pt idx="44">
                  <c:v>912.24307600742929</c:v>
                </c:pt>
                <c:pt idx="45">
                  <c:v>917.36359811597606</c:v>
                </c:pt>
                <c:pt idx="46">
                  <c:v>912.01732152568979</c:v>
                </c:pt>
                <c:pt idx="47">
                  <c:v>911.81722096232966</c:v>
                </c:pt>
                <c:pt idx="48">
                  <c:v>912.94599337102738</c:v>
                </c:pt>
                <c:pt idx="49">
                  <c:v>889.57527372730897</c:v>
                </c:pt>
                <c:pt idx="50">
                  <c:v>889.87285918051111</c:v>
                </c:pt>
                <c:pt idx="51">
                  <c:v>883.18231726713941</c:v>
                </c:pt>
                <c:pt idx="52">
                  <c:v>899.50334014017301</c:v>
                </c:pt>
                <c:pt idx="53">
                  <c:v>882.27929934018118</c:v>
                </c:pt>
                <c:pt idx="54">
                  <c:v>884.44962083508619</c:v>
                </c:pt>
                <c:pt idx="55">
                  <c:v>903.13593498270905</c:v>
                </c:pt>
                <c:pt idx="56">
                  <c:v>901.54026125950463</c:v>
                </c:pt>
                <c:pt idx="57">
                  <c:v>910.91420303537143</c:v>
                </c:pt>
                <c:pt idx="58">
                  <c:v>902.99227303978387</c:v>
                </c:pt>
                <c:pt idx="59">
                  <c:v>909.30826774481511</c:v>
                </c:pt>
                <c:pt idx="60">
                  <c:v>902.63824896614688</c:v>
                </c:pt>
                <c:pt idx="61">
                  <c:v>904.25444582405498</c:v>
                </c:pt>
                <c:pt idx="62">
                  <c:v>920.56007634606112</c:v>
                </c:pt>
                <c:pt idx="63">
                  <c:v>930.47275040789725</c:v>
                </c:pt>
                <c:pt idx="64">
                  <c:v>922.34558906527388</c:v>
                </c:pt>
                <c:pt idx="65">
                  <c:v>925.3470975156747</c:v>
                </c:pt>
                <c:pt idx="66">
                  <c:v>917.94337667135301</c:v>
                </c:pt>
                <c:pt idx="67">
                  <c:v>921.43230957096398</c:v>
                </c:pt>
                <c:pt idx="68">
                  <c:v>935.0494094467989</c:v>
                </c:pt>
                <c:pt idx="69">
                  <c:v>942.95081630768289</c:v>
                </c:pt>
                <c:pt idx="70">
                  <c:v>948.16369252239599</c:v>
                </c:pt>
                <c:pt idx="71">
                  <c:v>944.57727473294267</c:v>
                </c:pt>
                <c:pt idx="72">
                  <c:v>947.88663020389743</c:v>
                </c:pt>
                <c:pt idx="73">
                  <c:v>928.67697612133281</c:v>
                </c:pt>
                <c:pt idx="74">
                  <c:v>925.12134303393509</c:v>
                </c:pt>
                <c:pt idx="75">
                  <c:v>934.30544581379377</c:v>
                </c:pt>
                <c:pt idx="76">
                  <c:v>924.09518629875549</c:v>
                </c:pt>
                <c:pt idx="77">
                  <c:v>934.01812192794353</c:v>
                </c:pt>
                <c:pt idx="78">
                  <c:v>931.62717673497468</c:v>
                </c:pt>
                <c:pt idx="79">
                  <c:v>930.31369611394473</c:v>
                </c:pt>
                <c:pt idx="80">
                  <c:v>917.7227529732894</c:v>
                </c:pt>
                <c:pt idx="81">
                  <c:v>922.38150455100561</c:v>
                </c:pt>
                <c:pt idx="82">
                  <c:v>926.0910611486803</c:v>
                </c:pt>
                <c:pt idx="83">
                  <c:v>909.59559163066615</c:v>
                </c:pt>
                <c:pt idx="84">
                  <c:v>913.30001744466495</c:v>
                </c:pt>
                <c:pt idx="85">
                  <c:v>914.92647586992473</c:v>
                </c:pt>
                <c:pt idx="86">
                  <c:v>923.13572975136265</c:v>
                </c:pt>
                <c:pt idx="87">
                  <c:v>936.71178335779052</c:v>
                </c:pt>
                <c:pt idx="88">
                  <c:v>935.38291038573266</c:v>
                </c:pt>
                <c:pt idx="89">
                  <c:v>930.78572821212754</c:v>
                </c:pt>
                <c:pt idx="90">
                  <c:v>930.20081887307504</c:v>
                </c:pt>
                <c:pt idx="91">
                  <c:v>930.02124144441848</c:v>
                </c:pt>
                <c:pt idx="92">
                  <c:v>926.67083970405668</c:v>
                </c:pt>
                <c:pt idx="93">
                  <c:v>937.70715539091464</c:v>
                </c:pt>
                <c:pt idx="94">
                  <c:v>949.69266605781399</c:v>
                </c:pt>
                <c:pt idx="95">
                  <c:v>953.36117638608164</c:v>
                </c:pt>
                <c:pt idx="96">
                  <c:v>971.77555899888182</c:v>
                </c:pt>
                <c:pt idx="97">
                  <c:v>964.81308555068745</c:v>
                </c:pt>
                <c:pt idx="98">
                  <c:v>967.37847738863684</c:v>
                </c:pt>
                <c:pt idx="99">
                  <c:v>946.53723409713643</c:v>
                </c:pt>
                <c:pt idx="100">
                  <c:v>939.13351325281474</c:v>
                </c:pt>
                <c:pt idx="101">
                  <c:v>943.9205344224282</c:v>
                </c:pt>
                <c:pt idx="102">
                  <c:v>942.83280828313764</c:v>
                </c:pt>
                <c:pt idx="103">
                  <c:v>936.22435890858014</c:v>
                </c:pt>
                <c:pt idx="104">
                  <c:v>918.7950867615524</c:v>
                </c:pt>
                <c:pt idx="105">
                  <c:v>926.48613149172456</c:v>
                </c:pt>
                <c:pt idx="106">
                  <c:v>930.29317297924115</c:v>
                </c:pt>
                <c:pt idx="107">
                  <c:v>922.00182655898891</c:v>
                </c:pt>
                <c:pt idx="108">
                  <c:v>911.74538999086747</c:v>
                </c:pt>
                <c:pt idx="109">
                  <c:v>915.36772326605205</c:v>
                </c:pt>
                <c:pt idx="110">
                  <c:v>922.27888887748759</c:v>
                </c:pt>
                <c:pt idx="111">
                  <c:v>898.45666027028994</c:v>
                </c:pt>
                <c:pt idx="112">
                  <c:v>892.26893515715631</c:v>
                </c:pt>
                <c:pt idx="113">
                  <c:v>888.01038470616049</c:v>
                </c:pt>
                <c:pt idx="114">
                  <c:v>882.77698535674381</c:v>
                </c:pt>
                <c:pt idx="115">
                  <c:v>873.22859693589646</c:v>
                </c:pt>
                <c:pt idx="116">
                  <c:v>873.81350627494885</c:v>
                </c:pt>
                <c:pt idx="117">
                  <c:v>873.74680608716221</c:v>
                </c:pt>
                <c:pt idx="118">
                  <c:v>873.42356671558059</c:v>
                </c:pt>
                <c:pt idx="119">
                  <c:v>873.2850355563312</c:v>
                </c:pt>
                <c:pt idx="120">
                  <c:v>863.99831710295462</c:v>
                </c:pt>
                <c:pt idx="121">
                  <c:v>879.77034612266721</c:v>
                </c:pt>
                <c:pt idx="122">
                  <c:v>874.68573949985159</c:v>
                </c:pt>
                <c:pt idx="123">
                  <c:v>874.54207755692653</c:v>
                </c:pt>
                <c:pt idx="124">
                  <c:v>865.98393038552763</c:v>
                </c:pt>
                <c:pt idx="125">
                  <c:v>874.86018614483237</c:v>
                </c:pt>
                <c:pt idx="126">
                  <c:v>869.61652522806389</c:v>
                </c:pt>
                <c:pt idx="127">
                  <c:v>879.24700618772567</c:v>
                </c:pt>
                <c:pt idx="128">
                  <c:v>899.123662148157</c:v>
                </c:pt>
                <c:pt idx="129">
                  <c:v>894.6034417296903</c:v>
                </c:pt>
                <c:pt idx="130">
                  <c:v>878.45173471796136</c:v>
                </c:pt>
                <c:pt idx="131">
                  <c:v>883.67487250002625</c:v>
                </c:pt>
                <c:pt idx="132">
                  <c:v>873.09006577664741</c:v>
                </c:pt>
                <c:pt idx="133">
                  <c:v>883.39267939785179</c:v>
                </c:pt>
                <c:pt idx="134">
                  <c:v>889.53935824157827</c:v>
                </c:pt>
                <c:pt idx="135">
                  <c:v>894.41873351735808</c:v>
                </c:pt>
                <c:pt idx="136">
                  <c:v>886.14791023180942</c:v>
                </c:pt>
                <c:pt idx="137">
                  <c:v>886.85082759540751</c:v>
                </c:pt>
                <c:pt idx="138">
                  <c:v>884.68563688417828</c:v>
                </c:pt>
                <c:pt idx="139">
                  <c:v>869.5960020933602</c:v>
                </c:pt>
                <c:pt idx="140">
                  <c:v>862.14610419595544</c:v>
                </c:pt>
                <c:pt idx="141">
                  <c:v>858.24670860227241</c:v>
                </c:pt>
                <c:pt idx="142">
                  <c:v>861.63302582836548</c:v>
                </c:pt>
                <c:pt idx="143">
                  <c:v>848.08262614031696</c:v>
                </c:pt>
                <c:pt idx="144">
                  <c:v>860.15536012970654</c:v>
                </c:pt>
                <c:pt idx="145">
                  <c:v>863.01833742085807</c:v>
                </c:pt>
                <c:pt idx="146">
                  <c:v>846.39972909462222</c:v>
                </c:pt>
                <c:pt idx="147">
                  <c:v>865.04499697283813</c:v>
                </c:pt>
                <c:pt idx="148">
                  <c:v>871.13010641245387</c:v>
                </c:pt>
                <c:pt idx="149">
                  <c:v>858.32880114108673</c:v>
                </c:pt>
                <c:pt idx="150">
                  <c:v>838.9139157114862</c:v>
                </c:pt>
                <c:pt idx="151">
                  <c:v>838.4418836133035</c:v>
                </c:pt>
                <c:pt idx="152">
                  <c:v>836.4767934654343</c:v>
                </c:pt>
                <c:pt idx="153">
                  <c:v>821.21271202963578</c:v>
                </c:pt>
                <c:pt idx="154">
                  <c:v>836.51783973484157</c:v>
                </c:pt>
                <c:pt idx="155">
                  <c:v>831.8539573734497</c:v>
                </c:pt>
                <c:pt idx="156">
                  <c:v>834.13715610922475</c:v>
                </c:pt>
                <c:pt idx="157">
                  <c:v>818.57548922022409</c:v>
                </c:pt>
                <c:pt idx="158">
                  <c:v>808.73464612985049</c:v>
                </c:pt>
                <c:pt idx="159">
                  <c:v>826.00486398292537</c:v>
                </c:pt>
                <c:pt idx="160">
                  <c:v>821.15627340920116</c:v>
                </c:pt>
                <c:pt idx="161">
                  <c:v>828.66774071071688</c:v>
                </c:pt>
                <c:pt idx="162">
                  <c:v>842.95184246441875</c:v>
                </c:pt>
                <c:pt idx="163">
                  <c:v>846.41512144565024</c:v>
                </c:pt>
                <c:pt idx="164">
                  <c:v>840.8071748878931</c:v>
                </c:pt>
                <c:pt idx="165">
                  <c:v>847.80556382181896</c:v>
                </c:pt>
                <c:pt idx="166">
                  <c:v>854.54741357194962</c:v>
                </c:pt>
                <c:pt idx="167">
                  <c:v>846.25606715169749</c:v>
                </c:pt>
                <c:pt idx="168">
                  <c:v>840.62246667556076</c:v>
                </c:pt>
                <c:pt idx="169">
                  <c:v>846.55878338857542</c:v>
                </c:pt>
                <c:pt idx="170">
                  <c:v>837.12840299227378</c:v>
                </c:pt>
                <c:pt idx="171">
                  <c:v>825.51743953371511</c:v>
                </c:pt>
                <c:pt idx="172">
                  <c:v>800.46382284430194</c:v>
                </c:pt>
                <c:pt idx="173">
                  <c:v>804.15798709094895</c:v>
                </c:pt>
                <c:pt idx="174">
                  <c:v>797.2622138305411</c:v>
                </c:pt>
                <c:pt idx="175">
                  <c:v>797.48283752860482</c:v>
                </c:pt>
                <c:pt idx="176">
                  <c:v>795.31764681737559</c:v>
                </c:pt>
                <c:pt idx="177">
                  <c:v>808.60124575427722</c:v>
                </c:pt>
                <c:pt idx="178">
                  <c:v>812.22357902946169</c:v>
                </c:pt>
                <c:pt idx="179">
                  <c:v>830.51995361771628</c:v>
                </c:pt>
                <c:pt idx="180">
                  <c:v>828.1803162615065</c:v>
                </c:pt>
                <c:pt idx="181">
                  <c:v>828.61130209028192</c:v>
                </c:pt>
                <c:pt idx="182">
                  <c:v>824.16804342695366</c:v>
                </c:pt>
                <c:pt idx="183">
                  <c:v>843.16220459513056</c:v>
                </c:pt>
                <c:pt idx="184">
                  <c:v>844.41924659572578</c:v>
                </c:pt>
                <c:pt idx="185">
                  <c:v>838.73433828282998</c:v>
                </c:pt>
                <c:pt idx="186">
                  <c:v>859.07276477409221</c:v>
                </c:pt>
                <c:pt idx="187">
                  <c:v>883.77748817354427</c:v>
                </c:pt>
                <c:pt idx="188">
                  <c:v>898.59519142953957</c:v>
                </c:pt>
                <c:pt idx="189">
                  <c:v>923.57184636381419</c:v>
                </c:pt>
                <c:pt idx="190">
                  <c:v>939.78512277965388</c:v>
                </c:pt>
                <c:pt idx="191">
                  <c:v>918.30766231234213</c:v>
                </c:pt>
                <c:pt idx="192">
                  <c:v>922.83814429816073</c:v>
                </c:pt>
                <c:pt idx="193">
                  <c:v>922.11470379985906</c:v>
                </c:pt>
                <c:pt idx="194">
                  <c:v>911.25283475798165</c:v>
                </c:pt>
                <c:pt idx="195">
                  <c:v>916.40927235225979</c:v>
                </c:pt>
                <c:pt idx="196">
                  <c:v>900.44740433653919</c:v>
                </c:pt>
                <c:pt idx="197">
                  <c:v>887.90263824896692</c:v>
                </c:pt>
                <c:pt idx="198">
                  <c:v>902.28422489251079</c:v>
                </c:pt>
                <c:pt idx="199">
                  <c:v>898.25655970693037</c:v>
                </c:pt>
                <c:pt idx="200">
                  <c:v>909.97013883900706</c:v>
                </c:pt>
                <c:pt idx="201">
                  <c:v>915.33180778032113</c:v>
                </c:pt>
                <c:pt idx="202">
                  <c:v>911.33492729679597</c:v>
                </c:pt>
                <c:pt idx="203">
                  <c:v>907.65102461750075</c:v>
                </c:pt>
                <c:pt idx="204">
                  <c:v>892.80766744312598</c:v>
                </c:pt>
                <c:pt idx="205">
                  <c:v>905.68080368595577</c:v>
                </c:pt>
                <c:pt idx="206">
                  <c:v>893.72094693743588</c:v>
                </c:pt>
                <c:pt idx="207">
                  <c:v>897.26118767380592</c:v>
                </c:pt>
                <c:pt idx="208">
                  <c:v>888.52346307375058</c:v>
                </c:pt>
                <c:pt idx="209">
                  <c:v>888.89287949841525</c:v>
                </c:pt>
                <c:pt idx="210">
                  <c:v>895.58342141178696</c:v>
                </c:pt>
                <c:pt idx="211">
                  <c:v>900.97587505515651</c:v>
                </c:pt>
                <c:pt idx="212">
                  <c:v>896.98412535530736</c:v>
                </c:pt>
                <c:pt idx="213">
                  <c:v>890.85796964628423</c:v>
                </c:pt>
                <c:pt idx="214">
                  <c:v>892.6383515818211</c:v>
                </c:pt>
                <c:pt idx="215">
                  <c:v>888.52859385742624</c:v>
                </c:pt>
                <c:pt idx="216">
                  <c:v>887.01501267303604</c:v>
                </c:pt>
                <c:pt idx="217">
                  <c:v>886.98422797098078</c:v>
                </c:pt>
                <c:pt idx="218">
                  <c:v>890.66813065027588</c:v>
                </c:pt>
                <c:pt idx="219">
                  <c:v>896.84559419605796</c:v>
                </c:pt>
                <c:pt idx="220">
                  <c:v>871.70475418415458</c:v>
                </c:pt>
                <c:pt idx="221">
                  <c:v>859.37035022729413</c:v>
                </c:pt>
                <c:pt idx="222">
                  <c:v>853.11592492637374</c:v>
                </c:pt>
                <c:pt idx="223">
                  <c:v>843.18785851350981</c:v>
                </c:pt>
                <c:pt idx="224">
                  <c:v>846.99490000102651</c:v>
                </c:pt>
                <c:pt idx="225">
                  <c:v>856.76391211993769</c:v>
                </c:pt>
                <c:pt idx="226">
                  <c:v>857.84650747555213</c:v>
                </c:pt>
                <c:pt idx="227">
                  <c:v>854.38835927799653</c:v>
                </c:pt>
                <c:pt idx="228">
                  <c:v>851.80244430534356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864-4991-84A3-514A463E77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79889423"/>
        <c:axId val="1179890383"/>
      </c:lineChart>
      <c:dateAx>
        <c:axId val="1179889423"/>
        <c:scaling>
          <c:orientation val="minMax"/>
        </c:scaling>
        <c:delete val="0"/>
        <c:axPos val="b"/>
        <c:numFmt formatCode="mmm\-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9890383"/>
        <c:crosses val="autoZero"/>
        <c:auto val="1"/>
        <c:lblOffset val="100"/>
        <c:baseTimeUnit val="days"/>
        <c:majorUnit val="1"/>
        <c:majorTimeUnit val="months"/>
      </c:dateAx>
      <c:valAx>
        <c:axId val="1179890383"/>
        <c:scaling>
          <c:orientation val="minMax"/>
          <c:max val="1500"/>
          <c:min val="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98894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0.93756</cdr:y>
    </cdr:from>
    <cdr:to>
      <cdr:x>0.29057</cdr:x>
      <cdr:y>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DB93CF7-4EA0-A298-7281-67429C4F3BDF}"/>
            </a:ext>
          </a:extLst>
        </cdr:cNvPr>
        <cdr:cNvSpPr txBox="1"/>
      </cdr:nvSpPr>
      <cdr:spPr>
        <a:xfrm xmlns:a="http://schemas.openxmlformats.org/drawingml/2006/main">
          <a:off x="0" y="4433888"/>
          <a:ext cx="2524125" cy="295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AU" sz="1100" kern="1200"/>
            <a:t>Source: State Super, </a:t>
          </a:r>
          <a:r>
            <a:rPr lang="en-AU" sz="1100">
              <a:effectLst/>
              <a:latin typeface="+mn-lt"/>
              <a:ea typeface="+mn-ea"/>
              <a:cs typeface="+mn-cs"/>
            </a:rPr>
            <a:t>Bloomberg</a:t>
          </a:r>
          <a:endParaRPr lang="en-AU" sz="1100" kern="12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787" cy="496967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39" y="1"/>
            <a:ext cx="2949787" cy="496967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r">
              <a:defRPr sz="1200"/>
            </a:lvl1pPr>
          </a:lstStyle>
          <a:p>
            <a:fld id="{DB5FD4D9-9AAE-154E-81EB-DEBA89ECF328}" type="datetimeFigureOut">
              <a:t>1/22/2025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0647"/>
            <a:ext cx="2949787" cy="496967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39" y="9440647"/>
            <a:ext cx="2949787" cy="496967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r">
              <a:defRPr sz="1200"/>
            </a:lvl1pPr>
          </a:lstStyle>
          <a:p>
            <a:fld id="{1E7A279F-EF90-E54D-83B3-0C75B13DF16D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935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787" cy="496967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9" y="1"/>
            <a:ext cx="2949787" cy="496967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r">
              <a:defRPr sz="1200"/>
            </a:lvl1pPr>
          </a:lstStyle>
          <a:p>
            <a:fld id="{DBE449F5-5BD2-CB49-806C-67E39AD0FBB6}" type="datetimeFigureOut">
              <a:t>1/22/2025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4" rIns="91430" bIns="457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21187"/>
            <a:ext cx="5445760" cy="4472702"/>
          </a:xfrm>
          <a:prstGeom prst="rect">
            <a:avLst/>
          </a:prstGeom>
        </p:spPr>
        <p:txBody>
          <a:bodyPr vert="horz" lIns="91430" tIns="45714" rIns="91430" bIns="45714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787" cy="496967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9" y="9440647"/>
            <a:ext cx="2949787" cy="496967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r">
              <a:defRPr sz="1200"/>
            </a:lvl1pPr>
          </a:lstStyle>
          <a:p>
            <a:fld id="{3D0D8126-168F-FF43-A47D-8D5E6CAD318F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858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D8126-168F-FF43-A47D-8D5E6CAD318F}" type="slidenum">
              <a:rPr lang="en-AU" smtClean="0"/>
              <a:t>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95279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D8126-168F-FF43-A47D-8D5E6CAD318F}" type="slidenum">
              <a:rPr lang="en-AU" smtClean="0"/>
              <a:t>10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35807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D8126-168F-FF43-A47D-8D5E6CAD318F}" type="slidenum">
              <a:rPr lang="en-AU" smtClean="0"/>
              <a:t>11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8197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D8126-168F-FF43-A47D-8D5E6CAD318F}" type="slidenum">
              <a:rPr lang="en-AU" smtClean="0"/>
              <a:t>12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27788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D8126-168F-FF43-A47D-8D5E6CAD318F}" type="slidenum">
              <a:rPr lang="en-AU" smtClean="0"/>
              <a:t>13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99065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D8126-168F-FF43-A47D-8D5E6CAD318F}" type="slidenum">
              <a:rPr lang="en-AU" smtClean="0"/>
              <a:t>14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016256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D8126-168F-FF43-A47D-8D5E6CAD318F}" type="slidenum">
              <a:rPr lang="en-AU" smtClean="0"/>
              <a:t>15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26730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D8126-168F-FF43-A47D-8D5E6CAD318F}" type="slidenum">
              <a:rPr lang="en-AU" smtClean="0"/>
              <a:t>16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138377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D8126-168F-FF43-A47D-8D5E6CAD318F}" type="slidenum">
              <a:rPr lang="en-AU" smtClean="0"/>
              <a:t>17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7300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D8126-168F-FF43-A47D-8D5E6CAD318F}" type="slidenum">
              <a:rPr lang="en-AU" smtClean="0"/>
              <a:t>24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73003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D8126-168F-FF43-A47D-8D5E6CAD318F}" type="slidenum">
              <a:rPr lang="en-AU" smtClean="0"/>
              <a:t>25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95279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D8126-168F-FF43-A47D-8D5E6CAD318F}" type="slidenum">
              <a:rPr lang="en-AU" smtClean="0"/>
              <a:t>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240440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D8126-168F-FF43-A47D-8D5E6CAD318F}" type="slidenum">
              <a:rPr lang="en-AU" smtClean="0"/>
              <a:t>26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864576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D8126-168F-FF43-A47D-8D5E6CAD318F}" type="slidenum">
              <a:rPr lang="en-AU" smtClean="0"/>
              <a:t>27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139057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D8126-168F-FF43-A47D-8D5E6CAD318F}" type="slidenum">
              <a:rPr lang="en-AU" smtClean="0"/>
              <a:t>28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196791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D8126-168F-FF43-A47D-8D5E6CAD318F}" type="slidenum">
              <a:rPr lang="en-AU" smtClean="0"/>
              <a:t>29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25107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D8126-168F-FF43-A47D-8D5E6CAD318F}" type="slidenum">
              <a:rPr lang="en-AU" smtClean="0"/>
              <a:t>30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817421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D8126-168F-FF43-A47D-8D5E6CAD318F}" type="slidenum">
              <a:rPr lang="en-AU" smtClean="0"/>
              <a:t>31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963049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D8126-168F-FF43-A47D-8D5E6CAD318F}" type="slidenum">
              <a:rPr lang="en-AU" smtClean="0"/>
              <a:t>32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008510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D8126-168F-FF43-A47D-8D5E6CAD318F}" type="slidenum">
              <a:rPr lang="en-AU" smtClean="0"/>
              <a:t>33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107165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D8126-168F-FF43-A47D-8D5E6CAD318F}" type="slidenum">
              <a:rPr lang="en-AU" smtClean="0"/>
              <a:t>34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94449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D8126-168F-FF43-A47D-8D5E6CAD318F}" type="slidenum">
              <a:rPr lang="en-AU" smtClean="0"/>
              <a:t>35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59679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D8126-168F-FF43-A47D-8D5E6CAD318F}" type="slidenum">
              <a:rPr lang="en-AU" smtClean="0"/>
              <a:t>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81972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D8126-168F-FF43-A47D-8D5E6CAD318F}" type="slidenum">
              <a:rPr lang="en-AU" smtClean="0"/>
              <a:t>36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352134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D8126-168F-FF43-A47D-8D5E6CAD318F}" type="slidenum">
              <a:rPr lang="en-AU" smtClean="0"/>
              <a:t>37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7300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D8126-168F-FF43-A47D-8D5E6CAD318F}" type="slidenum">
              <a:rPr lang="en-AU" smtClean="0"/>
              <a:t>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27788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D8126-168F-FF43-A47D-8D5E6CAD318F}" type="slidenum">
              <a:rPr lang="en-AU" smtClean="0"/>
              <a:t>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73397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D8126-168F-FF43-A47D-8D5E6CAD318F}" type="slidenum">
              <a:rPr lang="en-AU" smtClean="0"/>
              <a:t>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50404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D8126-168F-FF43-A47D-8D5E6CAD318F}" type="slidenum">
              <a:rPr lang="en-AU" smtClean="0"/>
              <a:t>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7300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D8126-168F-FF43-A47D-8D5E6CAD318F}" type="slidenum">
              <a:rPr lang="en-AU" smtClean="0"/>
              <a:t>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95279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D8126-168F-FF43-A47D-8D5E6CAD318F}" type="slidenum">
              <a:rPr lang="en-AU" smtClean="0"/>
              <a:t>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24044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4129C4-2616-F2BD-3CBD-9F9EE9C78897}"/>
              </a:ext>
            </a:extLst>
          </p:cNvPr>
          <p:cNvSpPr/>
          <p:nvPr userDrawn="1"/>
        </p:nvSpPr>
        <p:spPr>
          <a:xfrm>
            <a:off x="0" y="1959429"/>
            <a:ext cx="12192000" cy="4396921"/>
          </a:xfrm>
          <a:prstGeom prst="rect">
            <a:avLst/>
          </a:prstGeom>
          <a:solidFill>
            <a:srgbClr val="1842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8762" y="2646429"/>
            <a:ext cx="8858552" cy="116719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8762" y="4172327"/>
            <a:ext cx="8858552" cy="1084943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28762" y="6044143"/>
            <a:ext cx="2704496" cy="196094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December 13,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28762" y="5479291"/>
            <a:ext cx="3860800" cy="365125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D6DC794-4991-B93C-00C0-A2ECFDC575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8280" y="463100"/>
            <a:ext cx="3947072" cy="859617"/>
          </a:xfrm>
          <a:prstGeom prst="rect">
            <a:avLst/>
          </a:prstGeom>
        </p:spPr>
      </p:pic>
      <p:sp>
        <p:nvSpPr>
          <p:cNvPr id="8" name="Triangle 7">
            <a:extLst>
              <a:ext uri="{FF2B5EF4-FFF2-40B4-BE49-F238E27FC236}">
                <a16:creationId xmlns:a16="http://schemas.microsoft.com/office/drawing/2014/main" id="{9103C1CA-E253-656D-21A5-E0C3D66FE3FF}"/>
              </a:ext>
            </a:extLst>
          </p:cNvPr>
          <p:cNvSpPr/>
          <p:nvPr userDrawn="1"/>
        </p:nvSpPr>
        <p:spPr>
          <a:xfrm rot="10800000">
            <a:off x="1944913" y="1827347"/>
            <a:ext cx="601218" cy="29028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064" y="374952"/>
            <a:ext cx="10558336" cy="76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2400" b="1" cap="all">
                <a:solidFill>
                  <a:schemeClr val="bg1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064" y="1880811"/>
            <a:ext cx="10558336" cy="42453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FontTx/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13,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1952-A544-D24C-B796-A36869B3E156}" type="slidenum"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7997" y="1776720"/>
            <a:ext cx="8301019" cy="176517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cap="none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7997" y="3602374"/>
            <a:ext cx="7414035" cy="10603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13,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1952-A544-D24C-B796-A36869B3E156}" type="slidenum"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936" y="374949"/>
            <a:ext cx="10574464" cy="7741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7936" y="1600201"/>
            <a:ext cx="4986464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0"/>
            <a:r>
              <a:rPr lang="en-AU"/>
              <a:t>Second level</a:t>
            </a:r>
          </a:p>
          <a:p>
            <a:pPr lvl="1"/>
            <a:r>
              <a:rPr lang="en-AU"/>
              <a:t>Third level</a:t>
            </a:r>
          </a:p>
          <a:p>
            <a:pPr lvl="2"/>
            <a:r>
              <a:rPr lang="en-AU"/>
              <a:t>Fourth level</a:t>
            </a:r>
          </a:p>
          <a:p>
            <a:pPr lvl="3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6920" y="1600201"/>
            <a:ext cx="511548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13,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1952-A544-D24C-B796-A36869B3E156}" type="slidenum"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936" y="374949"/>
            <a:ext cx="10574464" cy="7741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936" y="1535113"/>
            <a:ext cx="4988581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rgbClr val="39A2E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936" y="2174875"/>
            <a:ext cx="4988581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99174" y="1535113"/>
            <a:ext cx="5083225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39A2E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99173" y="2174875"/>
            <a:ext cx="5083227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13, 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1952-A544-D24C-B796-A36869B3E156}" type="slidenum"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936" y="374949"/>
            <a:ext cx="10574464" cy="7741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13,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1952-A544-D24C-B796-A36869B3E156}" type="slidenum">
              <a:t>‹#›</a:t>
            </a:fld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141F0AD-BB9C-FF42-BB75-E043A8F3807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79513" y="1828800"/>
            <a:ext cx="9104312" cy="39751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13,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1952-A544-D24C-B796-A36869B3E156}" type="slidenum"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89269" y="6356351"/>
            <a:ext cx="2704496" cy="365125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l">
              <a:defRPr sz="1000">
                <a:solidFill>
                  <a:srgbClr val="18427B"/>
                </a:solidFill>
              </a:defRPr>
            </a:lvl1pPr>
          </a:lstStyle>
          <a:p>
            <a:r>
              <a:rPr lang="en-US" dirty="0"/>
              <a:t>December 13,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7856" y="6356351"/>
            <a:ext cx="3860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rgbClr val="18427B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765" y="6356351"/>
            <a:ext cx="58863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18427B"/>
                </a:solidFill>
              </a:defRPr>
            </a:lvl1pPr>
          </a:lstStyle>
          <a:p>
            <a:fld id="{D2811952-A544-D24C-B796-A36869B3E156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53082" y="6367533"/>
            <a:ext cx="2475492" cy="353943"/>
          </a:xfrm>
          <a:prstGeom prst="rect">
            <a:avLst/>
          </a:prstGeom>
          <a:noFill/>
        </p:spPr>
        <p:txBody>
          <a:bodyPr wrap="square" lIns="0" rIns="0" bIns="0" rtlCol="0" anchor="b" anchorCtr="0">
            <a:spAutoFit/>
          </a:bodyPr>
          <a:lstStyle/>
          <a:p>
            <a:r>
              <a:rPr lang="en-US" sz="1000" b="1" dirty="0">
                <a:solidFill>
                  <a:srgbClr val="18427B"/>
                </a:solidFill>
              </a:rPr>
              <a:t>STATE SUPER</a:t>
            </a:r>
          </a:p>
          <a:p>
            <a:r>
              <a:rPr lang="en-US" sz="1000" dirty="0">
                <a:solidFill>
                  <a:srgbClr val="18427B"/>
                </a:solidFill>
              </a:rPr>
              <a:t>SAS Trustee Corporation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5038A38-EA5F-9480-71B1-6D6374B46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F27F4C3B-EAFC-23C3-1DD3-679482045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785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 cap="all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enquiries@stc.nsw.gov.au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Strategic &amp; Board update</a:t>
            </a:r>
            <a:br>
              <a:rPr lang="en-US" dirty="0"/>
            </a:br>
            <a:r>
              <a:rPr lang="en-US" sz="1800" dirty="0"/>
              <a:t>annual member meeting 2024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Nicholas Johnson, Chairperson</a:t>
            </a:r>
          </a:p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27 November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4529-F2A6-1531-BC08-BD493261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investments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1952-A544-D24C-B796-A36869B3E156}" type="slidenum">
              <a:rPr/>
              <a:t>10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24192" y="127362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EFFF086A-A20F-A07B-EE0C-1D58D31FECAB}"/>
              </a:ext>
            </a:extLst>
          </p:cNvPr>
          <p:cNvSpPr txBox="1">
            <a:spLocks/>
          </p:cNvSpPr>
          <p:nvPr/>
        </p:nvSpPr>
        <p:spPr>
          <a:xfrm>
            <a:off x="359158" y="1927820"/>
            <a:ext cx="11060903" cy="461664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r>
              <a:rPr lang="en-AU" sz="2400" b="1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DEFINED BENEFITS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Continued partnership with TCorp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Returns of 7.5% (7.4% over 10 years)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Contribution funding framework to support full funding and optimise investment strategies</a:t>
            </a:r>
          </a:p>
          <a:p>
            <a:pPr lvl="2"/>
            <a:endParaRPr lang="en-AU" sz="2400" dirty="0">
              <a:solidFill>
                <a:srgbClr val="00447C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r>
              <a:rPr lang="en-AU" sz="2400" b="1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DEFINED CONTRIBUTIONS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Returns of 9.1% Growth, 8.3% Balanced and 7.1 % Conservative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returns while managing liquidity and outflows</a:t>
            </a:r>
          </a:p>
          <a:p>
            <a:pPr marL="914400" lvl="2" indent="0">
              <a:buNone/>
            </a:pPr>
            <a:endParaRPr lang="en-AU" sz="2400" dirty="0">
              <a:solidFill>
                <a:srgbClr val="00447C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AU" dirty="0">
              <a:solidFill>
                <a:srgbClr val="1842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943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4529-F2A6-1531-BC08-BD493261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super CORPORATE PLAN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1952-A544-D24C-B796-A36869B3E156}" type="slidenum">
              <a:rPr/>
              <a:t>11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24192" y="127362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EFFF086A-A20F-A07B-EE0C-1D58D31FECAB}"/>
              </a:ext>
            </a:extLst>
          </p:cNvPr>
          <p:cNvSpPr txBox="1">
            <a:spLocks/>
          </p:cNvSpPr>
          <p:nvPr/>
        </p:nvSpPr>
        <p:spPr>
          <a:xfrm>
            <a:off x="359158" y="1944326"/>
            <a:ext cx="11060903" cy="3730252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AU" sz="2400" b="1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KEY OBJECTIVES</a:t>
            </a:r>
          </a:p>
          <a:p>
            <a:pPr marL="914400" lvl="2" indent="0">
              <a:buNone/>
            </a:pPr>
            <a:endParaRPr lang="en-AU" sz="2400" b="1" dirty="0">
              <a:solidFill>
                <a:srgbClr val="00447C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r>
              <a:rPr lang="en-AU" sz="2400" b="1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</a:t>
            </a:r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Deliver relevant and reliable member experiences</a:t>
            </a:r>
          </a:p>
          <a:p>
            <a:pPr lvl="2"/>
            <a:r>
              <a:rPr lang="en-AU" sz="2400" b="1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Investment</a:t>
            </a:r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Set and meet our risk/return objectives</a:t>
            </a:r>
          </a:p>
          <a:p>
            <a:pPr lvl="2"/>
            <a:r>
              <a:rPr lang="en-AU" sz="2400" b="1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Governance</a:t>
            </a:r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Maintain an effective governance framework</a:t>
            </a:r>
          </a:p>
          <a:p>
            <a:pPr lvl="2"/>
            <a:r>
              <a:rPr lang="en-AU" sz="2400" b="1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Stakeholders</a:t>
            </a:r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Maintain positive relationships with stakeholders</a:t>
            </a:r>
          </a:p>
          <a:p>
            <a:pPr lvl="2"/>
            <a:r>
              <a:rPr lang="en-AU" sz="2400" b="1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Operating Model</a:t>
            </a:r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Strengthen State Super’s operating model and workforce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AU" dirty="0">
              <a:solidFill>
                <a:srgbClr val="1842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074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4529-F2A6-1531-BC08-BD493261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 experience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1952-A544-D24C-B796-A36869B3E156}" type="slidenum">
              <a:rPr/>
              <a:t>12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24192" y="127362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EFFF086A-A20F-A07B-EE0C-1D58D31FECAB}"/>
              </a:ext>
            </a:extLst>
          </p:cNvPr>
          <p:cNvSpPr txBox="1">
            <a:spLocks/>
          </p:cNvSpPr>
          <p:nvPr/>
        </p:nvSpPr>
        <p:spPr>
          <a:xfrm>
            <a:off x="359158" y="1927820"/>
            <a:ext cx="11060903" cy="276998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Redeveloped research program to capture member satisfaction with new partner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Align services to evolving member needs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 engagement program continues to be refined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Successful completion of largest system transition – Acurity system, a contemporary and more secure platform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AU" dirty="0">
              <a:solidFill>
                <a:srgbClr val="1842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381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4529-F2A6-1531-BC08-BD493261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GOVERNANCE &amp; STAKEHOLDERS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1952-A544-D24C-B796-A36869B3E156}" type="slidenum">
              <a:rPr/>
              <a:t>13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24192" y="127362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EFFF086A-A20F-A07B-EE0C-1D58D31FECAB}"/>
              </a:ext>
            </a:extLst>
          </p:cNvPr>
          <p:cNvSpPr txBox="1">
            <a:spLocks/>
          </p:cNvSpPr>
          <p:nvPr/>
        </p:nvSpPr>
        <p:spPr>
          <a:xfrm>
            <a:off x="359158" y="1927820"/>
            <a:ext cx="11060903" cy="402571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Board demonstrates high performance and robust framework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Comply with HOGA – “Heads of Government Agreement” requirements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Positive relationship with stakeholders who rate us highly for integrity and reliability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Strong brand and profile – focus on members’ best interests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Risk culture survey emphasises “Integrity, Transparency, Challenge and Accountability”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Responsible Investing – NOJA Power awarded 2024 Australian Export Award of “Sustainability and Green Economy”.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AU" dirty="0">
              <a:solidFill>
                <a:srgbClr val="1842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491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4529-F2A6-1531-BC08-BD493261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WORKFORCE STRATEGIES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1952-A544-D24C-B796-A36869B3E156}" type="slidenum">
              <a:rPr/>
              <a:t>14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24192" y="127362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EFFF086A-A20F-A07B-EE0C-1D58D31FECAB}"/>
              </a:ext>
            </a:extLst>
          </p:cNvPr>
          <p:cNvSpPr txBox="1">
            <a:spLocks/>
          </p:cNvSpPr>
          <p:nvPr/>
        </p:nvSpPr>
        <p:spPr>
          <a:xfrm>
            <a:off x="359158" y="1927820"/>
            <a:ext cx="11060903" cy="358251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Workforce strategies that focus on building capability and employee wellbeing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employee engagement one measure of our positive workplace culture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learning and development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Recruit individuals who fit culture and focus on members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Strong culture means our people are committed to deliver ongoing member support</a:t>
            </a:r>
          </a:p>
          <a:p>
            <a:pPr marL="914400" lvl="2" indent="0">
              <a:buNone/>
            </a:pPr>
            <a:endParaRPr lang="en-AU" dirty="0">
              <a:solidFill>
                <a:srgbClr val="1842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662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4529-F2A6-1531-BC08-BD493261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 advisory forum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1952-A544-D24C-B796-A36869B3E156}" type="slidenum">
              <a:rPr/>
              <a:t>15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24192" y="127362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EFFF086A-A20F-A07B-EE0C-1D58D31FECAB}"/>
              </a:ext>
            </a:extLst>
          </p:cNvPr>
          <p:cNvSpPr txBox="1">
            <a:spLocks/>
          </p:cNvSpPr>
          <p:nvPr/>
        </p:nvSpPr>
        <p:spPr>
          <a:xfrm>
            <a:off x="359158" y="1927820"/>
            <a:ext cx="11060903" cy="380411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 Advisory Forum September 2024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Online gathering for members to share their views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Focus on financial wellbeing in retirement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 members participated – Education sector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 message -</a:t>
            </a:r>
          </a:p>
          <a:p>
            <a:pPr lvl="3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Value of defined benefit schemes for a dignified retirement</a:t>
            </a:r>
          </a:p>
          <a:p>
            <a:pPr lvl="3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Concerns about housing affordability for the new generation</a:t>
            </a:r>
          </a:p>
          <a:p>
            <a:pPr lvl="3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Intergenerational support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AU" dirty="0">
              <a:solidFill>
                <a:srgbClr val="1842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072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4529-F2A6-1531-BC08-BD493261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Future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1952-A544-D24C-B796-A36869B3E156}" type="slidenum">
              <a:rPr/>
              <a:t>16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24192" y="127362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EFFF086A-A20F-A07B-EE0C-1D58D31FECAB}"/>
              </a:ext>
            </a:extLst>
          </p:cNvPr>
          <p:cNvSpPr txBox="1">
            <a:spLocks/>
          </p:cNvSpPr>
          <p:nvPr/>
        </p:nvSpPr>
        <p:spPr>
          <a:xfrm>
            <a:off x="359158" y="1927820"/>
            <a:ext cx="11060903" cy="336092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 Super has been a consistent leader in superannuation in Australia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Developing entities -</a:t>
            </a:r>
          </a:p>
          <a:p>
            <a:pPr lvl="3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Dexus </a:t>
            </a:r>
          </a:p>
          <a:p>
            <a:pPr lvl="3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StatePlus (Aware)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Pioneering innovations in machine learning and AI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Initiatives in investments and scheme management/administration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Ongoing commitment to members and investment returns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AU" dirty="0">
              <a:solidFill>
                <a:srgbClr val="1842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892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3704DEDC-8444-B573-FFDA-9AD3D4A1D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997" y="1776720"/>
            <a:ext cx="8301019" cy="1765174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10993765" y="6356351"/>
            <a:ext cx="58863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D2811952-A544-D24C-B796-A36869B3E156}" type="slidenum">
              <a:rPr/>
              <a:pPr>
                <a:spcAft>
                  <a:spcPts val="600"/>
                </a:spcAft>
              </a:pPr>
              <a:t>17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24192" y="127362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1620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Investment Update</a:t>
            </a:r>
            <a:br>
              <a:rPr lang="en-US" dirty="0"/>
            </a:br>
            <a:r>
              <a:rPr lang="en-US" sz="2000" dirty="0"/>
              <a:t>annual member meeting 2024</a:t>
            </a:r>
            <a:br>
              <a:rPr lang="en-US" sz="2000" dirty="0"/>
            </a:b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Charles Wu, CFA, Chief Investment Officer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27 November 2024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hand holding a small figure&#10;&#10;Description automatically generated">
            <a:extLst>
              <a:ext uri="{FF2B5EF4-FFF2-40B4-BE49-F238E27FC236}">
                <a16:creationId xmlns:a16="http://schemas.microsoft.com/office/drawing/2014/main" id="{E52D3693-26C4-8115-B432-CAD08A29E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2057" y="1378592"/>
            <a:ext cx="7647885" cy="474757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4A9D0-0FA8-5C5D-1996-C43118BD5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540EF-A73C-8642-ADA2-9365AD875C62}" type="datetime4">
              <a:rPr lang="en-US" smtClean="0"/>
              <a:t>January 22,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FC251-458C-9CA8-2D50-BB37516A6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84C4C-D09F-0875-26B1-D31ACCF85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1952-A544-D24C-B796-A36869B3E156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0740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4529-F2A6-1531-BC08-BD493261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&amp; board update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1952-A544-D24C-B796-A36869B3E156}" type="slidenum">
              <a:rPr/>
              <a:t>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24192" y="127362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EFFF086A-A20F-A07B-EE0C-1D58D31FECAB}"/>
              </a:ext>
            </a:extLst>
          </p:cNvPr>
          <p:cNvSpPr txBox="1">
            <a:spLocks/>
          </p:cNvSpPr>
          <p:nvPr/>
        </p:nvSpPr>
        <p:spPr>
          <a:xfrm>
            <a:off x="359158" y="2110700"/>
            <a:ext cx="11060903" cy="336092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AU" sz="2400" dirty="0">
                <a:solidFill>
                  <a:srgbClr val="00447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 Super Operating Model</a:t>
            </a:r>
          </a:p>
          <a:p>
            <a:pPr lvl="3">
              <a:buFontTx/>
              <a:buChar char="-"/>
            </a:pPr>
            <a:r>
              <a:rPr lang="en-AU" sz="2400" i="1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Options for investment management</a:t>
            </a:r>
          </a:p>
          <a:p>
            <a:pPr lvl="3">
              <a:buFontTx/>
              <a:buChar char="-"/>
            </a:pPr>
            <a:r>
              <a:rPr lang="en-AU" sz="2400" i="1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Options for ‘Back Office’ outsourced administration services</a:t>
            </a:r>
          </a:p>
          <a:p>
            <a:pPr lvl="3">
              <a:buFontTx/>
              <a:buChar char="-"/>
            </a:pPr>
            <a:endParaRPr lang="en-AU" sz="2400" i="1" dirty="0">
              <a:solidFill>
                <a:srgbClr val="00447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Responsible Investment</a:t>
            </a:r>
          </a:p>
          <a:p>
            <a:pPr lvl="2"/>
            <a:endParaRPr lang="en-AU" sz="2400" dirty="0">
              <a:solidFill>
                <a:srgbClr val="00447C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Cyber Security and other risks</a:t>
            </a:r>
          </a:p>
          <a:p>
            <a:pPr marL="914400" lvl="2" indent="0">
              <a:buNone/>
            </a:pPr>
            <a:endParaRPr lang="en-AU" sz="1800" dirty="0">
              <a:solidFill>
                <a:srgbClr val="00447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522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24E85-7C9C-9F83-F8ED-D594FCF54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540EF-A73C-8642-ADA2-9365AD875C62}" type="datetime4">
              <a:rPr lang="en-US" smtClean="0"/>
              <a:t>January 22,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360FCF-726C-E1FD-29D3-685945673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8FA89-67E2-29B6-59E1-39A18421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1952-A544-D24C-B796-A36869B3E156}" type="slidenum">
              <a:rPr lang="en-AU" smtClean="0"/>
              <a:t>20</a:t>
            </a:fld>
            <a:endParaRPr lang="en-AU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B246090-AB9A-91D5-CAC3-74F27F03548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23938" y="1443790"/>
          <a:ext cx="10558462" cy="4682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40698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962A0-F82D-354B-2CAD-C303BBB67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 investment choice strategies to 30 June 2024</a:t>
            </a:r>
            <a:endParaRPr lang="en-AU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8998E2D-86C5-49DF-A2FF-991434C108A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47788" y="1857376"/>
          <a:ext cx="9969827" cy="3871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0762">
                  <a:extLst>
                    <a:ext uri="{9D8B030D-6E8A-4147-A177-3AD203B41FA5}">
                      <a16:colId xmlns:a16="http://schemas.microsoft.com/office/drawing/2014/main" val="3005301718"/>
                    </a:ext>
                  </a:extLst>
                </a:gridCol>
                <a:gridCol w="1535813">
                  <a:extLst>
                    <a:ext uri="{9D8B030D-6E8A-4147-A177-3AD203B41FA5}">
                      <a16:colId xmlns:a16="http://schemas.microsoft.com/office/drawing/2014/main" val="655807721"/>
                    </a:ext>
                  </a:extLst>
                </a:gridCol>
                <a:gridCol w="1535813">
                  <a:extLst>
                    <a:ext uri="{9D8B030D-6E8A-4147-A177-3AD203B41FA5}">
                      <a16:colId xmlns:a16="http://schemas.microsoft.com/office/drawing/2014/main" val="648929662"/>
                    </a:ext>
                  </a:extLst>
                </a:gridCol>
                <a:gridCol w="1535813">
                  <a:extLst>
                    <a:ext uri="{9D8B030D-6E8A-4147-A177-3AD203B41FA5}">
                      <a16:colId xmlns:a16="http://schemas.microsoft.com/office/drawing/2014/main" val="336922371"/>
                    </a:ext>
                  </a:extLst>
                </a:gridCol>
                <a:gridCol w="1535813">
                  <a:extLst>
                    <a:ext uri="{9D8B030D-6E8A-4147-A177-3AD203B41FA5}">
                      <a16:colId xmlns:a16="http://schemas.microsoft.com/office/drawing/2014/main" val="2012965646"/>
                    </a:ext>
                  </a:extLst>
                </a:gridCol>
                <a:gridCol w="1535813">
                  <a:extLst>
                    <a:ext uri="{9D8B030D-6E8A-4147-A177-3AD203B41FA5}">
                      <a16:colId xmlns:a16="http://schemas.microsoft.com/office/drawing/2014/main" val="3073176009"/>
                    </a:ext>
                  </a:extLst>
                </a:gridCol>
              </a:tblGrid>
              <a:tr h="774382">
                <a:tc>
                  <a:txBody>
                    <a:bodyPr/>
                    <a:lstStyle/>
                    <a:p>
                      <a:endParaRPr lang="en-A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 year</a:t>
                      </a:r>
                      <a:endParaRPr lang="en-A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 year</a:t>
                      </a:r>
                      <a:endParaRPr lang="en-A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3 year</a:t>
                      </a:r>
                      <a:endParaRPr lang="en-A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5 year</a:t>
                      </a:r>
                      <a:endParaRPr lang="en-A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10 year</a:t>
                      </a:r>
                      <a:endParaRPr lang="en-AU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1862238"/>
                  </a:ext>
                </a:extLst>
              </a:tr>
              <a:tr h="774382">
                <a:tc>
                  <a:txBody>
                    <a:bodyPr/>
                    <a:lstStyle/>
                    <a:p>
                      <a:r>
                        <a:rPr lang="en-US" sz="2400" dirty="0"/>
                        <a:t>Growth</a:t>
                      </a:r>
                      <a:endParaRPr lang="en-A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9.1%</a:t>
                      </a:r>
                      <a:endParaRPr lang="en-A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9.5%</a:t>
                      </a:r>
                      <a:endParaRPr lang="en-A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5.7%</a:t>
                      </a:r>
                      <a:endParaRPr lang="en-A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6.5%</a:t>
                      </a:r>
                      <a:endParaRPr lang="en-A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7.3%</a:t>
                      </a:r>
                      <a:endParaRPr lang="en-AU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7152337"/>
                  </a:ext>
                </a:extLst>
              </a:tr>
              <a:tr h="774382">
                <a:tc>
                  <a:txBody>
                    <a:bodyPr/>
                    <a:lstStyle/>
                    <a:p>
                      <a:r>
                        <a:rPr lang="en-US" sz="2400" dirty="0"/>
                        <a:t>Balanced</a:t>
                      </a:r>
                      <a:endParaRPr lang="en-A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8.3%</a:t>
                      </a:r>
                      <a:endParaRPr lang="en-A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8.2%</a:t>
                      </a:r>
                      <a:endParaRPr lang="en-A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5.1%</a:t>
                      </a:r>
                      <a:endParaRPr lang="en-A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5.3%</a:t>
                      </a:r>
                      <a:endParaRPr lang="en-A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6.0%</a:t>
                      </a:r>
                      <a:endParaRPr lang="en-AU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7156618"/>
                  </a:ext>
                </a:extLst>
              </a:tr>
              <a:tr h="774382">
                <a:tc>
                  <a:txBody>
                    <a:bodyPr/>
                    <a:lstStyle/>
                    <a:p>
                      <a:r>
                        <a:rPr lang="en-US" sz="2400" dirty="0"/>
                        <a:t>Conservative</a:t>
                      </a:r>
                      <a:endParaRPr lang="en-A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7.1%</a:t>
                      </a:r>
                      <a:endParaRPr lang="en-A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6.6%</a:t>
                      </a:r>
                      <a:endParaRPr lang="en-A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4.7%</a:t>
                      </a:r>
                      <a:endParaRPr lang="en-A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4.5%</a:t>
                      </a:r>
                      <a:endParaRPr lang="en-A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4.8%</a:t>
                      </a:r>
                      <a:endParaRPr lang="en-AU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1954883"/>
                  </a:ext>
                </a:extLst>
              </a:tr>
              <a:tr h="774382">
                <a:tc>
                  <a:txBody>
                    <a:bodyPr/>
                    <a:lstStyle/>
                    <a:p>
                      <a:r>
                        <a:rPr lang="en-US" sz="2400" dirty="0"/>
                        <a:t>Cash</a:t>
                      </a:r>
                      <a:endParaRPr lang="en-A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4.4%</a:t>
                      </a:r>
                      <a:endParaRPr lang="en-A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3.5%</a:t>
                      </a:r>
                      <a:endParaRPr lang="en-A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2.4%</a:t>
                      </a:r>
                      <a:endParaRPr lang="en-A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1.6%</a:t>
                      </a:r>
                      <a:endParaRPr lang="en-A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1.8%</a:t>
                      </a:r>
                      <a:endParaRPr lang="en-AU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2145929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14D7B-4655-B308-55BE-1CB7A4ADA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540EF-A73C-8642-ADA2-9365AD875C62}" type="datetime4">
              <a:rPr lang="en-US" smtClean="0"/>
              <a:t>January 22,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95A02-6CC7-410D-5718-0DB27EF32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A8FF7-FD61-582D-25E5-3BBF6A95A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1952-A544-D24C-B796-A36869B3E156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2050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C221A-8622-8F1F-DC27-1B0DC3D16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540EF-A73C-8642-ADA2-9365AD875C62}" type="datetime4">
              <a:rPr lang="en-US" smtClean="0"/>
              <a:t>January 22,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6DBD0-42B0-801E-A955-D7299C383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89969-D557-0DCD-4E31-C936542C4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1952-A544-D24C-B796-A36869B3E156}" type="slidenum">
              <a:rPr lang="en-AU" smtClean="0"/>
              <a:t>22</a:t>
            </a:fld>
            <a:endParaRPr lang="en-AU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DB7B72D-344A-3AE4-50DE-4FFD641F26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8260" y="1881188"/>
            <a:ext cx="9369817" cy="424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4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62041-A0F0-EB87-7753-420D5ED2E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540EF-A73C-8642-ADA2-9365AD875C62}" type="datetime4">
              <a:rPr lang="en-US" smtClean="0"/>
              <a:t>January 22,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FCDE3-5F92-BC43-F043-61AF56F44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9F135-A17B-5FB1-1595-E95C2E281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1952-A544-D24C-B796-A36869B3E156}" type="slidenum">
              <a:rPr lang="en-AU" smtClean="0"/>
              <a:t>23</a:t>
            </a:fld>
            <a:endParaRPr lang="en-AU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6D4657C-D9F9-C8D1-CFBC-6541199F0C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4059" y="1251416"/>
            <a:ext cx="7443882" cy="3333726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E6982F8-EF56-1F82-2E81-CEC319A2C544}"/>
              </a:ext>
            </a:extLst>
          </p:cNvPr>
          <p:cNvGraphicFramePr>
            <a:graphicFrameLocks noGrp="1"/>
          </p:cNvGraphicFramePr>
          <p:nvPr/>
        </p:nvGraphicFramePr>
        <p:xfrm>
          <a:off x="1750266" y="4591409"/>
          <a:ext cx="8273757" cy="1781960"/>
        </p:xfrm>
        <a:graphic>
          <a:graphicData uri="http://schemas.openxmlformats.org/drawingml/2006/table">
            <a:tbl>
              <a:tblPr/>
              <a:tblGrid>
                <a:gridCol w="1748527">
                  <a:extLst>
                    <a:ext uri="{9D8B030D-6E8A-4147-A177-3AD203B41FA5}">
                      <a16:colId xmlns:a16="http://schemas.microsoft.com/office/drawing/2014/main" val="1068630873"/>
                    </a:ext>
                  </a:extLst>
                </a:gridCol>
                <a:gridCol w="1582466">
                  <a:extLst>
                    <a:ext uri="{9D8B030D-6E8A-4147-A177-3AD203B41FA5}">
                      <a16:colId xmlns:a16="http://schemas.microsoft.com/office/drawing/2014/main" val="319368504"/>
                    </a:ext>
                  </a:extLst>
                </a:gridCol>
                <a:gridCol w="840075">
                  <a:extLst>
                    <a:ext uri="{9D8B030D-6E8A-4147-A177-3AD203B41FA5}">
                      <a16:colId xmlns:a16="http://schemas.microsoft.com/office/drawing/2014/main" val="1029670686"/>
                    </a:ext>
                  </a:extLst>
                </a:gridCol>
                <a:gridCol w="937758">
                  <a:extLst>
                    <a:ext uri="{9D8B030D-6E8A-4147-A177-3AD203B41FA5}">
                      <a16:colId xmlns:a16="http://schemas.microsoft.com/office/drawing/2014/main" val="2023216117"/>
                    </a:ext>
                  </a:extLst>
                </a:gridCol>
                <a:gridCol w="1025672">
                  <a:extLst>
                    <a:ext uri="{9D8B030D-6E8A-4147-A177-3AD203B41FA5}">
                      <a16:colId xmlns:a16="http://schemas.microsoft.com/office/drawing/2014/main" val="2324362795"/>
                    </a:ext>
                  </a:extLst>
                </a:gridCol>
                <a:gridCol w="1025672">
                  <a:extLst>
                    <a:ext uri="{9D8B030D-6E8A-4147-A177-3AD203B41FA5}">
                      <a16:colId xmlns:a16="http://schemas.microsoft.com/office/drawing/2014/main" val="3792183953"/>
                    </a:ext>
                  </a:extLst>
                </a:gridCol>
                <a:gridCol w="1113587">
                  <a:extLst>
                    <a:ext uri="{9D8B030D-6E8A-4147-A177-3AD203B41FA5}">
                      <a16:colId xmlns:a16="http://schemas.microsoft.com/office/drawing/2014/main" val="2457960552"/>
                    </a:ext>
                  </a:extLst>
                </a:gridCol>
              </a:tblGrid>
              <a:tr h="326852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00"/>
                        </a:lnSpc>
                      </a:pPr>
                      <a:r>
                        <a:rPr lang="en-AU" sz="100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Option​</a:t>
                      </a:r>
                      <a:endParaRPr lang="en-AU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33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00"/>
                        </a:lnSpc>
                      </a:pPr>
                      <a:r>
                        <a:rPr lang="en-AU" sz="100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Peer Group​</a:t>
                      </a:r>
                      <a:endParaRPr lang="en-AU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33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00"/>
                        </a:lnSpc>
                      </a:pPr>
                      <a:r>
                        <a:rPr lang="en-AU" sz="100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1Y Sharpe​</a:t>
                      </a:r>
                      <a:endParaRPr lang="en-AU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33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00"/>
                        </a:lnSpc>
                      </a:pPr>
                      <a:r>
                        <a:rPr lang="en-AU" sz="100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3Y Sharpe​</a:t>
                      </a:r>
                      <a:endParaRPr lang="en-AU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33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00"/>
                        </a:lnSpc>
                      </a:pPr>
                      <a:r>
                        <a:rPr lang="en-AU" sz="100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5Y Sharpe​</a:t>
                      </a:r>
                      <a:endParaRPr lang="en-AU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33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00"/>
                        </a:lnSpc>
                      </a:pPr>
                      <a:r>
                        <a:rPr lang="en-US" sz="1000" b="1" i="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7Y Sharpe​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33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00"/>
                        </a:lnSpc>
                      </a:pPr>
                      <a:r>
                        <a:rPr lang="en-US" sz="100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10Y Sharpe​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33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114935"/>
                  </a:ext>
                </a:extLst>
              </a:tr>
              <a:tr h="453234">
                <a:tc>
                  <a:txBody>
                    <a:bodyPr/>
                    <a:lstStyle/>
                    <a:p>
                      <a:pPr algn="l" fontAlgn="base">
                        <a:lnSpc>
                          <a:spcPts val="12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DC Growth</a:t>
                      </a: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33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Balanced </a:t>
                      </a: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b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(60-76)</a:t>
                      </a: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33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  <a:r>
                        <a:rPr lang="en-US" sz="65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/ 166</a:t>
                      </a: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33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  <a:r>
                        <a:rPr lang="en-US" sz="65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/ 124</a:t>
                      </a: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33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00"/>
                        </a:lnSpc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65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nd</a:t>
                      </a: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/ 122 </a:t>
                      </a:r>
                      <a:r>
                        <a:rPr lang="en-US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33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en-US" sz="65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/ 109</a:t>
                      </a: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33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en-US" sz="65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/ 87</a:t>
                      </a: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334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873556"/>
                  </a:ext>
                </a:extLst>
              </a:tr>
              <a:tr h="453234">
                <a:tc>
                  <a:txBody>
                    <a:bodyPr/>
                    <a:lstStyle/>
                    <a:p>
                      <a:pPr algn="l" fontAlgn="base">
                        <a:lnSpc>
                          <a:spcPts val="1200"/>
                        </a:lnSpc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DC Balanced</a:t>
                      </a:r>
                      <a:r>
                        <a:rPr lang="en-US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Conservative Balanced </a:t>
                      </a: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1" i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base">
                        <a:lnSpc>
                          <a:spcPts val="12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(41-59)</a:t>
                      </a: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00"/>
                        </a:lnSpc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en-US" sz="65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</a:t>
                      </a: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/ 91</a:t>
                      </a:r>
                      <a:r>
                        <a:rPr lang="en-US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00"/>
                        </a:lnSpc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en-US" sz="65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</a:t>
                      </a: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/ 61</a:t>
                      </a:r>
                      <a:r>
                        <a:rPr lang="en-US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en-US" sz="65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/ 60</a:t>
                      </a: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en-US" sz="65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/ 54</a:t>
                      </a: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en-US" sz="65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/ 42</a:t>
                      </a: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6175902"/>
                  </a:ext>
                </a:extLst>
              </a:tr>
              <a:tr h="453234">
                <a:tc>
                  <a:txBody>
                    <a:bodyPr/>
                    <a:lstStyle/>
                    <a:p>
                      <a:pPr algn="l" fontAlgn="base">
                        <a:lnSpc>
                          <a:spcPts val="1200"/>
                        </a:lnSpc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DC Conservative</a:t>
                      </a:r>
                      <a:r>
                        <a:rPr lang="en-US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Capital Stable</a:t>
                      </a: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1" i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base">
                        <a:lnSpc>
                          <a:spcPts val="12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(20-40)</a:t>
                      </a: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00"/>
                        </a:lnSpc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en-US" sz="65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</a:t>
                      </a: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/ 73</a:t>
                      </a:r>
                      <a:r>
                        <a:rPr lang="en-US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00"/>
                        </a:lnSpc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en-US" sz="65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 </a:t>
                      </a: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 59</a:t>
                      </a:r>
                      <a:r>
                        <a:rPr lang="en-US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00"/>
                        </a:lnSpc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en-US" sz="65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</a:t>
                      </a: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/ 58</a:t>
                      </a:r>
                      <a:r>
                        <a:rPr lang="en-US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00"/>
                        </a:lnSpc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en-US" sz="65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</a:t>
                      </a: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/ 55</a:t>
                      </a:r>
                      <a:r>
                        <a:rPr lang="en-US" sz="1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65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nd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/ 42</a:t>
                      </a:r>
                      <a:r>
                        <a:rPr lang="en-US" sz="10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11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24027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760779BA-E60F-7169-23DE-2C3E56E97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0267" y="479706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995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3704DEDC-8444-B573-FFDA-9AD3D4A1D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997" y="1776720"/>
            <a:ext cx="8301019" cy="1765174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10993765" y="6356351"/>
            <a:ext cx="58863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D2811952-A544-D24C-B796-A36869B3E156}" type="slidenum">
              <a:rPr/>
              <a:pPr>
                <a:spcAft>
                  <a:spcPts val="600"/>
                </a:spcAft>
              </a:pPr>
              <a:t>24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24192" y="127362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12804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Member ENGAGEMENT </a:t>
            </a:r>
            <a:br>
              <a:rPr lang="en-US" dirty="0"/>
            </a:br>
            <a:r>
              <a:rPr lang="en-US" sz="1800" dirty="0"/>
              <a:t>annual member meeting 2024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Nada Siratkov, Chief Experience Officer</a:t>
            </a:r>
          </a:p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27 November 2024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1952-A544-D24C-B796-A36869B3E156}" type="slidenum">
              <a:rPr/>
              <a:t>26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24192" y="127362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997EF94-3278-4FAE-8E1C-4840A242E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super established 1919</a:t>
            </a:r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6F69AA-B8F1-45C6-B231-66FD90FB6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283" y="2074041"/>
            <a:ext cx="2735763" cy="147791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21BDBDA-7DEF-4D6C-8422-9E5C8168026F}"/>
              </a:ext>
            </a:extLst>
          </p:cNvPr>
          <p:cNvSpPr txBox="1">
            <a:spLocks/>
          </p:cNvSpPr>
          <p:nvPr/>
        </p:nvSpPr>
        <p:spPr>
          <a:xfrm>
            <a:off x="988283" y="2468300"/>
            <a:ext cx="5679368" cy="41370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AU" sz="2000" b="1" dirty="0">
              <a:solidFill>
                <a:srgbClr val="18427B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AU" sz="2000" b="1" dirty="0">
              <a:solidFill>
                <a:srgbClr val="18427B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AU" sz="2000" b="1" dirty="0">
              <a:solidFill>
                <a:srgbClr val="18427B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AU" sz="2000" b="1" dirty="0">
              <a:solidFill>
                <a:srgbClr val="18427B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sz="2000" b="1" dirty="0">
                <a:solidFill>
                  <a:srgbClr val="18427B"/>
                </a:solidFill>
              </a:rPr>
              <a:t>State Super marked 100 years of the organisation in 2019</a:t>
            </a:r>
            <a:r>
              <a:rPr lang="en-AU" sz="2000" dirty="0">
                <a:solidFill>
                  <a:srgbClr val="18427B"/>
                </a:solidFill>
              </a:rPr>
              <a:t>.</a:t>
            </a:r>
            <a:endParaRPr lang="en-AU" dirty="0">
              <a:solidFill>
                <a:srgbClr val="1842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solidFill>
                <a:srgbClr val="18427B"/>
              </a:solidFill>
            </a:endParaRPr>
          </a:p>
          <a:p>
            <a:pPr marL="0" indent="0"/>
            <a:r>
              <a:rPr lang="en-AU" sz="1500" b="1" i="1" dirty="0">
                <a:solidFill>
                  <a:srgbClr val="18427B"/>
                </a:solidFill>
              </a:rPr>
              <a:t>        Play Video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1906EA5-73C4-0A9E-CC9D-AE048796E09E}"/>
              </a:ext>
            </a:extLst>
          </p:cNvPr>
          <p:cNvSpPr>
            <a:spLocks noChangeAspect="1"/>
          </p:cNvSpPr>
          <p:nvPr/>
        </p:nvSpPr>
        <p:spPr>
          <a:xfrm>
            <a:off x="6096001" y="252650"/>
            <a:ext cx="3648605" cy="3642782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213" t="3192" r="-20213" b="-9574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DC4D6C0-9C77-9E99-7148-00AFD9743B33}"/>
              </a:ext>
            </a:extLst>
          </p:cNvPr>
          <p:cNvSpPr>
            <a:spLocks noChangeAspect="1"/>
          </p:cNvSpPr>
          <p:nvPr/>
        </p:nvSpPr>
        <p:spPr>
          <a:xfrm>
            <a:off x="8277011" y="2726793"/>
            <a:ext cx="3631366" cy="3631366"/>
          </a:xfrm>
          <a:prstGeom prst="ellipse">
            <a:avLst/>
          </a:prstGeom>
          <a:blipFill dpi="0" rotWithShape="1">
            <a:blip r:embed="rId5"/>
            <a:srcRect/>
            <a:stretch>
              <a:fillRect l="-21277" t="-4256" r="-21277" b="-17021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45301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4529-F2A6-1531-BC08-BD493261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member beliefs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1952-A544-D24C-B796-A36869B3E156}" type="slidenum">
              <a:rPr/>
              <a:t>27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24192" y="127362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086F2D-3C08-4C15-F221-2932778E42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488"/>
          <a:stretch/>
        </p:blipFill>
        <p:spPr>
          <a:xfrm>
            <a:off x="6096000" y="1136952"/>
            <a:ext cx="5779008" cy="5202084"/>
          </a:xfrm>
          <a:prstGeom prst="rect">
            <a:avLst/>
          </a:prstGeom>
        </p:spPr>
      </p:pic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EFFF086A-A20F-A07B-EE0C-1D58D31FECAB}"/>
              </a:ext>
            </a:extLst>
          </p:cNvPr>
          <p:cNvSpPr txBox="1">
            <a:spLocks/>
          </p:cNvSpPr>
          <p:nvPr/>
        </p:nvSpPr>
        <p:spPr>
          <a:xfrm>
            <a:off x="359158" y="2081510"/>
            <a:ext cx="5234123" cy="337938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r>
              <a:rPr lang="en-AU" dirty="0">
                <a:solidFill>
                  <a:srgbClr val="18427B"/>
                </a:solidFill>
              </a:rPr>
              <a:t>State Super promises to:</a:t>
            </a:r>
          </a:p>
          <a:p>
            <a:endParaRPr lang="en-AU" dirty="0">
              <a:solidFill>
                <a:srgbClr val="18427B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18427B"/>
                </a:solidFill>
              </a:rPr>
              <a:t>Act in members’ best interests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18427B"/>
                </a:solidFill>
              </a:rPr>
              <a:t>Act with fairness, integrity and openness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18427B"/>
                </a:solidFill>
              </a:rPr>
              <a:t>Make it easy for members to understand their unique scheme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18427B"/>
                </a:solidFill>
              </a:rPr>
              <a:t>Help members maximise their State Super benefits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18427B"/>
                </a:solidFill>
              </a:rPr>
              <a:t>Be a trusted guardian of members’ funds</a:t>
            </a:r>
          </a:p>
        </p:txBody>
      </p:sp>
    </p:spTree>
    <p:extLst>
      <p:ext uri="{BB962C8B-B14F-4D97-AF65-F5344CB8AC3E}">
        <p14:creationId xmlns:p14="http://schemas.microsoft.com/office/powerpoint/2010/main" val="30341910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4529-F2A6-1531-BC08-BD493261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 satisfaction SURVEY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1952-A544-D24C-B796-A36869B3E156}" type="slidenum">
              <a:rPr/>
              <a:t>28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24192" y="127362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EFFF086A-A20F-A07B-EE0C-1D58D31FECAB}"/>
              </a:ext>
            </a:extLst>
          </p:cNvPr>
          <p:cNvSpPr txBox="1">
            <a:spLocks/>
          </p:cNvSpPr>
          <p:nvPr/>
        </p:nvSpPr>
        <p:spPr>
          <a:xfrm>
            <a:off x="359158" y="1785762"/>
            <a:ext cx="11060903" cy="4542782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r>
              <a:rPr lang="en-AU" sz="1800" dirty="0">
                <a:solidFill>
                  <a:srgbClr val="00447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Member </a:t>
            </a:r>
            <a:r>
              <a:rPr lang="en-AU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AU" sz="1800" dirty="0">
                <a:solidFill>
                  <a:srgbClr val="00447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atisfaction research survey is conducted around this time each year. </a:t>
            </a:r>
          </a:p>
          <a:p>
            <a:pPr marL="914400" lvl="2" indent="0">
              <a:buNone/>
            </a:pPr>
            <a:r>
              <a:rPr lang="en-AU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Last year’s results continue to show </a:t>
            </a:r>
            <a:r>
              <a:rPr lang="en-AU" sz="1800" dirty="0">
                <a:solidFill>
                  <a:srgbClr val="00447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scores for various services offered to members. Scores were given out of 10 for –</a:t>
            </a:r>
          </a:p>
          <a:p>
            <a:pPr marL="914400" lvl="2" indent="0">
              <a:buNone/>
            </a:pPr>
            <a:endParaRPr lang="en-AU" sz="1800" dirty="0">
              <a:solidFill>
                <a:srgbClr val="00447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AU" sz="1800" dirty="0">
                <a:solidFill>
                  <a:srgbClr val="00447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Financial Planning (</a:t>
            </a:r>
            <a:r>
              <a:rPr lang="en-AU" sz="1800" b="1" dirty="0">
                <a:solidFill>
                  <a:srgbClr val="00447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8.1</a:t>
            </a:r>
            <a:r>
              <a:rPr lang="en-AU" sz="1800" dirty="0">
                <a:solidFill>
                  <a:srgbClr val="00447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Interview/Member Service appointment (</a:t>
            </a:r>
            <a:r>
              <a:rPr lang="en-AU" b="1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8.1</a:t>
            </a:r>
            <a:r>
              <a:rPr lang="en-AU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AU" sz="1800" dirty="0">
                <a:solidFill>
                  <a:srgbClr val="00447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Telephone Service (</a:t>
            </a:r>
            <a:r>
              <a:rPr lang="en-AU" b="1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7.8</a:t>
            </a:r>
            <a:r>
              <a:rPr lang="en-AU" sz="1800" dirty="0">
                <a:solidFill>
                  <a:srgbClr val="00447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AU" dirty="0">
              <a:solidFill>
                <a:srgbClr val="00447C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r>
              <a:rPr lang="en-AU" sz="1800" dirty="0">
                <a:solidFill>
                  <a:srgbClr val="00447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Pension members were the most satisfied overall</a:t>
            </a:r>
            <a:r>
              <a:rPr lang="en-AU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endParaRPr lang="en-AU" sz="1800" dirty="0">
              <a:solidFill>
                <a:srgbClr val="00447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r>
              <a:rPr lang="en-AU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Financial Planning (</a:t>
            </a:r>
            <a:r>
              <a:rPr lang="en-AU" b="1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8.6</a:t>
            </a:r>
            <a:r>
              <a:rPr lang="en-AU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lvl="2"/>
            <a:r>
              <a:rPr lang="en-AU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Telephone Service (</a:t>
            </a:r>
            <a:r>
              <a:rPr lang="en-AU" b="1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8.5</a:t>
            </a:r>
            <a:r>
              <a:rPr lang="en-AU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lvl="2"/>
            <a:r>
              <a:rPr lang="en-AU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Investment Performance (</a:t>
            </a:r>
            <a:r>
              <a:rPr lang="en-AU" b="1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8.1</a:t>
            </a:r>
            <a:r>
              <a:rPr lang="en-AU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914400" lvl="2" indent="0">
              <a:buNone/>
            </a:pPr>
            <a:endParaRPr lang="en-AU" sz="1800" dirty="0">
              <a:solidFill>
                <a:srgbClr val="00447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AU" dirty="0">
              <a:solidFill>
                <a:srgbClr val="1842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5932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4529-F2A6-1531-BC08-BD493261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 SNAPSHOT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1952-A544-D24C-B796-A36869B3E156}" type="slidenum">
              <a:rPr/>
              <a:t>29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24192" y="127362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3707981-5B28-BC6D-53CC-B0B0E72C5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307" y="608523"/>
            <a:ext cx="3137315" cy="27867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F80C99A-751A-B080-46F9-8CF92BC3C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134384"/>
            <a:ext cx="5033586" cy="31044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F526546-5D78-4653-2937-2BCB315D8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9922" y="1394145"/>
            <a:ext cx="2482978" cy="301005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D299D1C-E0D6-9265-ED17-AA2DB7D4AC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46" y="3676580"/>
            <a:ext cx="3554913" cy="27490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5306585-925E-D48C-58DA-4AAAEEC02C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7455" y="3384398"/>
            <a:ext cx="4762745" cy="297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15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4529-F2A6-1531-BC08-BD493261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super operating model 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1952-A544-D24C-B796-A36869B3E156}" type="slidenum">
              <a:rPr/>
              <a:t>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24192" y="127362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EFFF086A-A20F-A07B-EE0C-1D58D31FECAB}"/>
              </a:ext>
            </a:extLst>
          </p:cNvPr>
          <p:cNvSpPr txBox="1">
            <a:spLocks/>
          </p:cNvSpPr>
          <p:nvPr/>
        </p:nvSpPr>
        <p:spPr>
          <a:xfrm>
            <a:off x="359158" y="1944326"/>
            <a:ext cx="11060903" cy="321318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AU" sz="2400" b="1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INVESTMENTS</a:t>
            </a:r>
          </a:p>
          <a:p>
            <a:pPr marL="914400" lvl="2" indent="0">
              <a:buNone/>
            </a:pPr>
            <a:endParaRPr lang="en-AU" sz="2400" b="1" dirty="0">
              <a:solidFill>
                <a:srgbClr val="00447C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Changing demographics and scale may require current investment operating model to evolve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Alternatives – in-house management vs. outsourcing investment management responsibility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to maintain industry-leading investment team as scale changes</a:t>
            </a:r>
            <a:endParaRPr lang="en-AU" sz="1800" dirty="0">
              <a:solidFill>
                <a:srgbClr val="00447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AU" dirty="0">
              <a:solidFill>
                <a:srgbClr val="1842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5569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4529-F2A6-1531-BC08-BD493261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evolving membership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1952-A544-D24C-B796-A36869B3E156}" type="slidenum">
              <a:rPr/>
              <a:t>30</a:t>
            </a:fld>
            <a:endParaRPr lang="en-US" dirty="0"/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6973B13B-546F-95FA-84FE-228B64A29587}"/>
              </a:ext>
            </a:extLst>
          </p:cNvPr>
          <p:cNvGraphicFramePr>
            <a:graphicFrameLocks noGrp="1"/>
          </p:cNvGraphicFramePr>
          <p:nvPr/>
        </p:nvGraphicFramePr>
        <p:xfrm>
          <a:off x="1913507" y="1729439"/>
          <a:ext cx="8559540" cy="3653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9885">
                  <a:extLst>
                    <a:ext uri="{9D8B030D-6E8A-4147-A177-3AD203B41FA5}">
                      <a16:colId xmlns:a16="http://schemas.microsoft.com/office/drawing/2014/main" val="4138842746"/>
                    </a:ext>
                  </a:extLst>
                </a:gridCol>
                <a:gridCol w="2139885">
                  <a:extLst>
                    <a:ext uri="{9D8B030D-6E8A-4147-A177-3AD203B41FA5}">
                      <a16:colId xmlns:a16="http://schemas.microsoft.com/office/drawing/2014/main" val="2960831169"/>
                    </a:ext>
                  </a:extLst>
                </a:gridCol>
                <a:gridCol w="2139885">
                  <a:extLst>
                    <a:ext uri="{9D8B030D-6E8A-4147-A177-3AD203B41FA5}">
                      <a16:colId xmlns:a16="http://schemas.microsoft.com/office/drawing/2014/main" val="9153177"/>
                    </a:ext>
                  </a:extLst>
                </a:gridCol>
                <a:gridCol w="2139885">
                  <a:extLst>
                    <a:ext uri="{9D8B030D-6E8A-4147-A177-3AD203B41FA5}">
                      <a16:colId xmlns:a16="http://schemas.microsoft.com/office/drawing/2014/main" val="2591210741"/>
                    </a:ext>
                  </a:extLst>
                </a:gridCol>
              </a:tblGrid>
              <a:tr h="460407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Membership type</a:t>
                      </a:r>
                      <a:endParaRPr lang="en-AU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4F8AB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i="1" dirty="0">
                          <a:solidFill>
                            <a:schemeClr val="bg1"/>
                          </a:solidFill>
                        </a:rPr>
                        <a:t>5 years ago</a:t>
                      </a:r>
                      <a:endParaRPr lang="en-AU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4F8AB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i="1" dirty="0">
                          <a:solidFill>
                            <a:schemeClr val="bg1"/>
                          </a:solidFill>
                        </a:rPr>
                        <a:t>Today</a:t>
                      </a:r>
                      <a:endParaRPr lang="en-AU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4F8AB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i="1" dirty="0">
                          <a:solidFill>
                            <a:schemeClr val="bg1"/>
                          </a:solidFill>
                        </a:rPr>
                        <a:t>5 years in future</a:t>
                      </a:r>
                      <a:endParaRPr lang="en-AU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4F8A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743617"/>
                  </a:ext>
                </a:extLst>
              </a:tr>
              <a:tr h="638680">
                <a:tc>
                  <a:txBody>
                    <a:bodyPr/>
                    <a:lstStyle/>
                    <a:p>
                      <a:pPr algn="r"/>
                      <a:endParaRPr lang="en-A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i="1" dirty="0"/>
                        <a:t>2019</a:t>
                      </a:r>
                      <a:endParaRPr lang="en-AU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i="1" dirty="0"/>
                        <a:t>2024</a:t>
                      </a:r>
                      <a:endParaRPr lang="en-AU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i="1" dirty="0"/>
                        <a:t>2029</a:t>
                      </a:r>
                      <a:endParaRPr lang="en-AU" b="1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3383353"/>
                  </a:ext>
                </a:extLst>
              </a:tr>
              <a:tr h="63868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Active</a:t>
                      </a:r>
                      <a:endParaRPr lang="en-A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21,972</a:t>
                      </a:r>
                      <a:endParaRPr lang="en-A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10,795</a:t>
                      </a:r>
                      <a:endParaRPr lang="en-A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4,132</a:t>
                      </a:r>
                      <a:endParaRPr lang="en-A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9465398"/>
                  </a:ext>
                </a:extLst>
              </a:tr>
              <a:tr h="63868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Deferred</a:t>
                      </a:r>
                      <a:endParaRPr lang="en-A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10,606</a:t>
                      </a:r>
                      <a:endParaRPr lang="en-A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7,786</a:t>
                      </a:r>
                      <a:endParaRPr lang="en-A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2,924</a:t>
                      </a:r>
                      <a:endParaRPr lang="en-A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6893242"/>
                  </a:ext>
                </a:extLst>
              </a:tr>
              <a:tr h="63868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Pension</a:t>
                      </a:r>
                      <a:endParaRPr lang="en-A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66,734</a:t>
                      </a:r>
                      <a:endParaRPr lang="en-A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64,857</a:t>
                      </a:r>
                      <a:endParaRPr lang="en-A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59,675</a:t>
                      </a:r>
                      <a:endParaRPr lang="en-A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1352948"/>
                  </a:ext>
                </a:extLst>
              </a:tr>
              <a:tr h="638680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TOTAL</a:t>
                      </a:r>
                      <a:endParaRPr lang="en-A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99,312</a:t>
                      </a:r>
                      <a:endParaRPr lang="en-A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83,438</a:t>
                      </a:r>
                      <a:endParaRPr lang="en-A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66,731</a:t>
                      </a:r>
                      <a:endParaRPr lang="en-AU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001075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63F68F2-1917-A7C2-9F26-06A3B732A523}"/>
              </a:ext>
            </a:extLst>
          </p:cNvPr>
          <p:cNvSpPr txBox="1"/>
          <p:nvPr/>
        </p:nvSpPr>
        <p:spPr>
          <a:xfrm>
            <a:off x="9066071" y="5917297"/>
            <a:ext cx="27142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*As at 30 June</a:t>
            </a:r>
          </a:p>
        </p:txBody>
      </p:sp>
    </p:spTree>
    <p:extLst>
      <p:ext uri="{BB962C8B-B14F-4D97-AF65-F5344CB8AC3E}">
        <p14:creationId xmlns:p14="http://schemas.microsoft.com/office/powerpoint/2010/main" val="13570048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4529-F2A6-1531-BC08-BD493261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CENTENARIANS – the “100+ club”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1952-A544-D24C-B796-A36869B3E156}" type="slidenum">
              <a:rPr/>
              <a:t>31</a:t>
            </a:fld>
            <a:endParaRPr lang="en-US" dirty="0"/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6973B13B-546F-95FA-84FE-228B64A29587}"/>
              </a:ext>
            </a:extLst>
          </p:cNvPr>
          <p:cNvGraphicFramePr>
            <a:graphicFrameLocks noGrp="1"/>
          </p:cNvGraphicFramePr>
          <p:nvPr/>
        </p:nvGraphicFramePr>
        <p:xfrm>
          <a:off x="548003" y="1465296"/>
          <a:ext cx="6687684" cy="4534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9423">
                  <a:extLst>
                    <a:ext uri="{9D8B030D-6E8A-4147-A177-3AD203B41FA5}">
                      <a16:colId xmlns:a16="http://schemas.microsoft.com/office/drawing/2014/main" val="4138842746"/>
                    </a:ext>
                  </a:extLst>
                </a:gridCol>
                <a:gridCol w="4638261">
                  <a:extLst>
                    <a:ext uri="{9D8B030D-6E8A-4147-A177-3AD203B41FA5}">
                      <a16:colId xmlns:a16="http://schemas.microsoft.com/office/drawing/2014/main" val="146062069"/>
                    </a:ext>
                  </a:extLst>
                </a:gridCol>
              </a:tblGrid>
              <a:tr h="440343">
                <a:tc gridSpan="2">
                  <a:txBody>
                    <a:bodyPr/>
                    <a:lstStyle/>
                    <a:p>
                      <a:r>
                        <a:rPr lang="en-US" dirty="0"/>
                        <a:t>A snapshot of State Super Centenarians</a:t>
                      </a:r>
                      <a:endParaRPr lang="en-A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4108480"/>
                  </a:ext>
                </a:extLst>
              </a:tr>
              <a:tr h="440343">
                <a:tc>
                  <a:txBody>
                    <a:bodyPr/>
                    <a:lstStyle/>
                    <a:p>
                      <a:r>
                        <a:rPr lang="en-US" dirty="0"/>
                        <a:t>Members 100+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131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560415"/>
                  </a:ext>
                </a:extLst>
              </a:tr>
              <a:tr h="440343">
                <a:tc>
                  <a:txBody>
                    <a:bodyPr/>
                    <a:lstStyle/>
                    <a:p>
                      <a:r>
                        <a:rPr lang="en-US" dirty="0"/>
                        <a:t>Members 110+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1 - spouse pension member 111-year-old “Annunziata”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955705"/>
                  </a:ext>
                </a:extLst>
              </a:tr>
              <a:tr h="671538">
                <a:tc>
                  <a:txBody>
                    <a:bodyPr/>
                    <a:lstStyle/>
                    <a:p>
                      <a:r>
                        <a:rPr lang="en-US" dirty="0"/>
                        <a:t>Gender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102 Women (77%)</a:t>
                      </a:r>
                    </a:p>
                    <a:p>
                      <a:r>
                        <a:rPr lang="en-US" dirty="0"/>
                        <a:t>30 Men (23%)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465398"/>
                  </a:ext>
                </a:extLst>
              </a:tr>
              <a:tr h="760045">
                <a:tc>
                  <a:txBody>
                    <a:bodyPr/>
                    <a:lstStyle/>
                    <a:p>
                      <a:r>
                        <a:rPr lang="en-US" dirty="0"/>
                        <a:t>Type of pension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44 primary pension (33%)</a:t>
                      </a:r>
                    </a:p>
                    <a:p>
                      <a:r>
                        <a:rPr lang="en-US" dirty="0"/>
                        <a:t>88 spouse pension (67%)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6893242"/>
                  </a:ext>
                </a:extLst>
              </a:tr>
              <a:tr h="701952">
                <a:tc>
                  <a:txBody>
                    <a:bodyPr/>
                    <a:lstStyle/>
                    <a:p>
                      <a:r>
                        <a:rPr lang="en-US" dirty="0"/>
                        <a:t>Industry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36% were employed (or spouse employed) by NSW Department of Education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0461369"/>
                  </a:ext>
                </a:extLst>
              </a:tr>
              <a:tr h="440343">
                <a:tc>
                  <a:txBody>
                    <a:bodyPr/>
                    <a:lstStyle/>
                    <a:p>
                      <a:r>
                        <a:rPr lang="en-US" dirty="0"/>
                        <a:t>Years on pension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Average of 31 years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398398"/>
                  </a:ext>
                </a:extLst>
              </a:tr>
              <a:tr h="440343">
                <a:tc>
                  <a:txBody>
                    <a:bodyPr/>
                    <a:lstStyle/>
                    <a:p>
                      <a:r>
                        <a:rPr lang="en-US" dirty="0"/>
                        <a:t>Residence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92% live in NSW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6708190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398CF5A1-A4F1-2CAE-1064-7ECF721E38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20" r="21846"/>
          <a:stretch/>
        </p:blipFill>
        <p:spPr>
          <a:xfrm>
            <a:off x="7328040" y="1450821"/>
            <a:ext cx="4638673" cy="454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194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4529-F2A6-1531-BC08-BD493261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VALE GUY WARREN – PENSION MEMBER AGED 103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1952-A544-D24C-B796-A36869B3E156}" type="slidenum">
              <a:rPr/>
              <a:t>32</a:t>
            </a:fld>
            <a:endParaRPr lang="en-US" dirty="0"/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5AB23DA1-1A8A-6B68-13DA-BF80C8C57672}"/>
              </a:ext>
            </a:extLst>
          </p:cNvPr>
          <p:cNvSpPr txBox="1">
            <a:spLocks/>
          </p:cNvSpPr>
          <p:nvPr/>
        </p:nvSpPr>
        <p:spPr>
          <a:xfrm>
            <a:off x="6579849" y="1724559"/>
            <a:ext cx="5234122" cy="404418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18427B"/>
                </a:solidFill>
              </a:rPr>
              <a:t>Australia’s oldest working artist passed away in June of this year</a:t>
            </a:r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18427B"/>
                </a:solidFill>
              </a:rPr>
              <a:t>Artist (Painter) and Educator, Guy won the Archibald Prize in 1985</a:t>
            </a:r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18427B"/>
                </a:solidFill>
              </a:rPr>
              <a:t>Member of the Order of Australia 2014</a:t>
            </a:r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18427B"/>
                </a:solidFill>
              </a:rPr>
              <a:t>State Super Pension Member for 38 years</a:t>
            </a:r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18427B"/>
                </a:solidFill>
              </a:rPr>
              <a:t>Last year we interviewed Guy for a video we showed at the Annual Member Meeting </a:t>
            </a:r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18427B"/>
                </a:solidFill>
              </a:rPr>
              <a:t>Guy spoke about life, art and the benefits of having a lifetime pension.</a:t>
            </a:r>
          </a:p>
          <a:p>
            <a:pPr marL="514350" lvl="1" indent="0">
              <a:buNone/>
            </a:pPr>
            <a:endParaRPr lang="en-AU" dirty="0">
              <a:solidFill>
                <a:srgbClr val="18427B"/>
              </a:solidFill>
            </a:endParaRPr>
          </a:p>
          <a:p>
            <a:endParaRPr lang="en-AU" dirty="0">
              <a:solidFill>
                <a:srgbClr val="18427B"/>
              </a:solidFill>
            </a:endParaRPr>
          </a:p>
          <a:p>
            <a:pPr marL="514350" lvl="1" indent="0">
              <a:buNone/>
            </a:pPr>
            <a:endParaRPr lang="en-AU" dirty="0">
              <a:solidFill>
                <a:srgbClr val="18427B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FD1B8B-EA9F-CA54-5665-C3F64AF8A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421" y="2280459"/>
            <a:ext cx="3312013" cy="36619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8C5EE9-D1EF-9927-7D91-5E881B90E3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36"/>
          <a:stretch/>
        </p:blipFill>
        <p:spPr>
          <a:xfrm>
            <a:off x="638123" y="1448520"/>
            <a:ext cx="3292644" cy="364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06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4529-F2A6-1531-BC08-BD493261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PENSIONS - CPI increase +3.8% 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1952-A544-D24C-B796-A36869B3E156}" type="slidenum">
              <a:rPr/>
              <a:t>33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24192" y="127362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3" name="AutoShape 3">
            <a:extLst>
              <a:ext uri="{FF2B5EF4-FFF2-40B4-BE49-F238E27FC236}">
                <a16:creationId xmlns:a16="http://schemas.microsoft.com/office/drawing/2014/main" id="{03BCE8C7-D3B8-4A6B-9249-5B94BAAB0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0598" y="1249773"/>
            <a:ext cx="5214067" cy="4945712"/>
          </a:xfrm>
          <a:prstGeom prst="roundRect">
            <a:avLst>
              <a:gd name="adj" fmla="val 16667"/>
            </a:avLst>
          </a:prstGeom>
          <a:solidFill>
            <a:srgbClr val="4F81BD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>
              <a:lnSpc>
                <a:spcPct val="115000"/>
              </a:lnSpc>
              <a:spcAft>
                <a:spcPts val="800"/>
              </a:spcAft>
            </a:pPr>
            <a:endParaRPr lang="en-AU" b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15000"/>
              </a:lnSpc>
              <a:spcAft>
                <a:spcPts val="800"/>
              </a:spcAft>
            </a:pPr>
            <a:r>
              <a:rPr lang="en-A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WHAT’S IN A CPI </a:t>
            </a:r>
            <a:r>
              <a:rPr lang="en-AU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BASKET?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Transport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Communication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Recreation &amp; Culture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Insurance &amp; financial services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Food &amp; non-alcoholic beverages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Alcohol &amp; tobacco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Clothing &amp; footwear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Housing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Furnishing, household equipment/services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AU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F2B1C44E-0E26-4636-8D3C-1FA54843F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063" y="1534602"/>
            <a:ext cx="5384687" cy="443682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47C"/>
                </a:solidFill>
              </a:rPr>
              <a:t>State Super pension members enjoy an important benefit that offsets cost-of-living pressures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47C"/>
                </a:solidFill>
              </a:rPr>
              <a:t>In the 1970s legislation was introduced to index State Super pension to the CPI (Consumer Price Index)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47C"/>
                </a:solidFill>
              </a:rPr>
              <a:t>CPI measures the change in the price of a fixed “basket” of goods and services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47C"/>
                </a:solidFill>
              </a:rPr>
              <a:t>Pensions adjusted each October to reflect CPI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47C"/>
                </a:solidFill>
              </a:rPr>
              <a:t>Most years this represents an increase in pension amounts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47C"/>
                </a:solidFill>
              </a:rPr>
              <a:t>For 2024 the adjustment rate was </a:t>
            </a:r>
            <a:r>
              <a:rPr lang="en-US" b="1" dirty="0">
                <a:solidFill>
                  <a:srgbClr val="00447C"/>
                </a:solidFill>
              </a:rPr>
              <a:t>3.8%</a:t>
            </a:r>
            <a:r>
              <a:rPr lang="en-US" dirty="0">
                <a:solidFill>
                  <a:srgbClr val="00447C"/>
                </a:solidFill>
              </a:rPr>
              <a:t> (based on CPI Sydney Index).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47C"/>
                </a:solidFill>
              </a:rPr>
              <a:t>Compares to an Australia wide CPI rise which was also 3.8%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3EDAAB-BAC7-1569-D61B-50C97B05F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0352" y="1995817"/>
            <a:ext cx="1712048" cy="140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522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4529-F2A6-1531-BC08-BD493261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QUESTIONS – your PERSONAL account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1952-A544-D24C-B796-A36869B3E156}" type="slidenum">
              <a:rPr/>
              <a:t>34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24192" y="127362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EFFF086A-A20F-A07B-EE0C-1D58D31FECAB}"/>
              </a:ext>
            </a:extLst>
          </p:cNvPr>
          <p:cNvSpPr txBox="1">
            <a:spLocks/>
          </p:cNvSpPr>
          <p:nvPr/>
        </p:nvSpPr>
        <p:spPr>
          <a:xfrm>
            <a:off x="359158" y="1665836"/>
            <a:ext cx="11060903" cy="5355312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r>
              <a:rPr lang="en-AU" sz="2400" b="1" dirty="0">
                <a:solidFill>
                  <a:srgbClr val="00447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 Super Customer Service</a:t>
            </a:r>
          </a:p>
          <a:p>
            <a:pPr marL="914400" lvl="2" indent="0">
              <a:buNone/>
            </a:pPr>
            <a:endParaRPr lang="en-AU" dirty="0">
              <a:solidFill>
                <a:srgbClr val="00447C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r>
              <a:rPr lang="en-AU" b="1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they can help you with:</a:t>
            </a:r>
          </a:p>
          <a:p>
            <a:pPr marL="914400" lvl="2" indent="0">
              <a:buNone/>
            </a:pPr>
            <a:endParaRPr lang="en-AU" dirty="0">
              <a:solidFill>
                <a:srgbClr val="00447C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r>
              <a:rPr lang="en-AU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 a lump sum benefit estimate or pension estimate</a:t>
            </a:r>
          </a:p>
          <a:p>
            <a:pPr lvl="2"/>
            <a:r>
              <a:rPr lang="en-AU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 information about how your State Super scheme works</a:t>
            </a:r>
          </a:p>
          <a:p>
            <a:pPr lvl="2"/>
            <a:r>
              <a:rPr lang="en-AU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Superannuation rules</a:t>
            </a:r>
          </a:p>
          <a:p>
            <a:pPr lvl="2"/>
            <a:r>
              <a:rPr lang="en-AU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administrative forms to use/how to complete</a:t>
            </a:r>
          </a:p>
          <a:p>
            <a:pPr lvl="2"/>
            <a:r>
              <a:rPr lang="en-AU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Documents signed/certified (visit in-person for this service) </a:t>
            </a:r>
          </a:p>
          <a:p>
            <a:pPr marL="914400" lvl="2" indent="0">
              <a:buNone/>
            </a:pPr>
            <a:endParaRPr lang="en-AU" dirty="0">
              <a:solidFill>
                <a:srgbClr val="00447C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r>
              <a:rPr lang="en-AU" b="1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 in touch: </a:t>
            </a:r>
            <a:r>
              <a:rPr lang="en-AU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Call </a:t>
            </a:r>
            <a:r>
              <a:rPr lang="en-AU" b="1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1300 130 096  </a:t>
            </a:r>
            <a:r>
              <a:rPr lang="en-AU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Email </a:t>
            </a:r>
            <a:r>
              <a:rPr lang="en-AU" b="1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enquiries@stc.nsw.gov.au</a:t>
            </a:r>
            <a:endParaRPr lang="en-AU" b="1" dirty="0">
              <a:solidFill>
                <a:srgbClr val="00447C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en-AU" sz="1800" b="1" dirty="0">
              <a:solidFill>
                <a:srgbClr val="00447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r>
              <a:rPr lang="en-AU" sz="1800" b="1" dirty="0">
                <a:solidFill>
                  <a:srgbClr val="00447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book in-person appointments (Sydney CBD/Wollongong or via Zoom) call above number.</a:t>
            </a:r>
          </a:p>
          <a:p>
            <a:pPr marL="914400" lvl="2" indent="0">
              <a:buNone/>
            </a:pPr>
            <a:endParaRPr lang="en-AU" sz="1800" dirty="0">
              <a:solidFill>
                <a:srgbClr val="00447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en-AU" dirty="0">
              <a:solidFill>
                <a:srgbClr val="00447C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AU" dirty="0">
              <a:solidFill>
                <a:srgbClr val="1842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0088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4529-F2A6-1531-BC08-BD493261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QUESTIONS – webinar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1952-A544-D24C-B796-A36869B3E156}" type="slidenum">
              <a:rPr/>
              <a:t>35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24192" y="127362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EFFF086A-A20F-A07B-EE0C-1D58D31FECAB}"/>
              </a:ext>
            </a:extLst>
          </p:cNvPr>
          <p:cNvSpPr txBox="1">
            <a:spLocks/>
          </p:cNvSpPr>
          <p:nvPr/>
        </p:nvSpPr>
        <p:spPr>
          <a:xfrm>
            <a:off x="359158" y="1672148"/>
            <a:ext cx="11060903" cy="435811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r>
              <a:rPr lang="en-AU" sz="2400" b="1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Join a free “Webinar” (online Seminar)</a:t>
            </a:r>
          </a:p>
          <a:p>
            <a:pPr marL="914400" lvl="2" indent="0">
              <a:buNone/>
            </a:pPr>
            <a:endParaRPr lang="en-AU" b="1" dirty="0">
              <a:solidFill>
                <a:srgbClr val="00447C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r>
              <a:rPr lang="en-AU" b="1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they can help you with:</a:t>
            </a:r>
          </a:p>
          <a:p>
            <a:pPr marL="914400" lvl="2" indent="0">
              <a:buNone/>
            </a:pPr>
            <a:endParaRPr lang="en-AU" dirty="0">
              <a:solidFill>
                <a:srgbClr val="00447C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r>
              <a:rPr lang="en-AU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Presented on State Super’s behalf by qualified Aware Super financial planners</a:t>
            </a:r>
          </a:p>
          <a:p>
            <a:pPr lvl="2"/>
            <a:r>
              <a:rPr lang="en-AU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 more about your scheme – how it works, what your choices are</a:t>
            </a:r>
          </a:p>
          <a:p>
            <a:pPr lvl="2"/>
            <a:r>
              <a:rPr lang="en-AU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Making decisions about your employment and how it affects your benefits</a:t>
            </a:r>
          </a:p>
          <a:p>
            <a:pPr lvl="2"/>
            <a:r>
              <a:rPr lang="en-AU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Centrelink rules and benefits you may be eligible for</a:t>
            </a:r>
          </a:p>
          <a:p>
            <a:pPr lvl="2"/>
            <a:r>
              <a:rPr lang="en-AU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a financial plan can help you make the most of your super</a:t>
            </a:r>
          </a:p>
          <a:p>
            <a:pPr marL="914400" lvl="2" indent="0">
              <a:buNone/>
            </a:pPr>
            <a:endParaRPr lang="en-AU" dirty="0">
              <a:solidFill>
                <a:srgbClr val="00447C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r>
              <a:rPr lang="en-AU" b="1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 in touch: </a:t>
            </a:r>
            <a:r>
              <a:rPr lang="en-AU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Call </a:t>
            </a:r>
            <a:r>
              <a:rPr lang="en-AU" b="1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1800 620 305 </a:t>
            </a:r>
            <a:r>
              <a:rPr lang="en-AU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 </a:t>
            </a:r>
            <a:r>
              <a:rPr lang="en-AU" b="1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aware.com.au/state-super/events</a:t>
            </a:r>
            <a:endParaRPr lang="en-AU" sz="1800" b="1" dirty="0">
              <a:solidFill>
                <a:srgbClr val="00447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en-AU" dirty="0">
              <a:solidFill>
                <a:srgbClr val="00447C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AU" dirty="0">
              <a:solidFill>
                <a:srgbClr val="1842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1436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4529-F2A6-1531-BC08-BD493261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QUESTIONS – RETIREMENT &amp; FINANCIAL PLANNING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1952-A544-D24C-B796-A36869B3E156}" type="slidenum">
              <a:rPr/>
              <a:t>36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24192" y="127362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EFFF086A-A20F-A07B-EE0C-1D58D31FECAB}"/>
              </a:ext>
            </a:extLst>
          </p:cNvPr>
          <p:cNvSpPr txBox="1">
            <a:spLocks/>
          </p:cNvSpPr>
          <p:nvPr/>
        </p:nvSpPr>
        <p:spPr>
          <a:xfrm>
            <a:off x="359158" y="1642958"/>
            <a:ext cx="11060903" cy="502291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r>
              <a:rPr lang="en-AU" sz="2400" b="1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Aware Super (or other Financial Planning providers)</a:t>
            </a:r>
            <a:endParaRPr lang="en-AU" sz="2400" b="1" dirty="0">
              <a:solidFill>
                <a:srgbClr val="00447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en-AU" dirty="0">
              <a:solidFill>
                <a:srgbClr val="00447C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r>
              <a:rPr lang="en-AU" b="1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they can help you with:</a:t>
            </a:r>
          </a:p>
          <a:p>
            <a:pPr marL="914400" lvl="2" indent="0">
              <a:buNone/>
            </a:pPr>
            <a:endParaRPr lang="en-AU" dirty="0">
              <a:solidFill>
                <a:srgbClr val="00447C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r>
              <a:rPr lang="en-AU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a financial plan can help you make the most of your super</a:t>
            </a:r>
          </a:p>
          <a:p>
            <a:pPr lvl="2"/>
            <a:r>
              <a:rPr lang="en-AU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Best timing for your retirement.</a:t>
            </a:r>
          </a:p>
          <a:p>
            <a:pPr lvl="2"/>
            <a:r>
              <a:rPr lang="en-AU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Lump sum or roll over to another fund?</a:t>
            </a:r>
          </a:p>
          <a:p>
            <a:pPr lvl="2"/>
            <a:r>
              <a:rPr lang="en-AU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Retirement income strategies, tax and investing</a:t>
            </a:r>
          </a:p>
          <a:p>
            <a:pPr lvl="2"/>
            <a:r>
              <a:rPr lang="en-AU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Government Age Pension eligibility</a:t>
            </a:r>
          </a:p>
          <a:p>
            <a:pPr lvl="2"/>
            <a:r>
              <a:rPr lang="en-AU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Advice on Estate Planning and Aged Care options</a:t>
            </a:r>
          </a:p>
          <a:p>
            <a:pPr lvl="2"/>
            <a:r>
              <a:rPr lang="en-AU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 appointment free of cost/obligation for State Super members</a:t>
            </a:r>
          </a:p>
          <a:p>
            <a:pPr marL="914400" lvl="2" indent="0">
              <a:buNone/>
            </a:pPr>
            <a:endParaRPr lang="en-AU" b="1" dirty="0">
              <a:solidFill>
                <a:srgbClr val="00447C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r>
              <a:rPr lang="en-AU" b="1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 in touch: </a:t>
            </a:r>
            <a:r>
              <a:rPr lang="en-AU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Call </a:t>
            </a:r>
            <a:r>
              <a:rPr lang="en-AU" b="1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1800 841 633 </a:t>
            </a:r>
            <a:r>
              <a:rPr lang="en-AU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 </a:t>
            </a:r>
            <a:r>
              <a:rPr lang="en-AU" b="1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aware.com.au/statesuper</a:t>
            </a:r>
            <a:endParaRPr lang="en-AU" sz="1800" b="1" dirty="0">
              <a:solidFill>
                <a:srgbClr val="00447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en-AU" dirty="0">
              <a:solidFill>
                <a:srgbClr val="00447C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AU" dirty="0">
              <a:solidFill>
                <a:srgbClr val="1842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3370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3704DEDC-8444-B573-FFDA-9AD3D4A1D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997" y="1776720"/>
            <a:ext cx="8301019" cy="1765174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10993765" y="6356351"/>
            <a:ext cx="58863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D2811952-A544-D24C-B796-A36869B3E156}" type="slidenum">
              <a:rPr/>
              <a:pPr>
                <a:spcAft>
                  <a:spcPts val="600"/>
                </a:spcAft>
              </a:pPr>
              <a:t>37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24192" y="127362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57692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4529-F2A6-1531-BC08-BD493261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super operating model 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1952-A544-D24C-B796-A36869B3E156}" type="slidenum">
              <a:rPr/>
              <a:t>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24192" y="127362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EFFF086A-A20F-A07B-EE0C-1D58D31FECAB}"/>
              </a:ext>
            </a:extLst>
          </p:cNvPr>
          <p:cNvSpPr txBox="1">
            <a:spLocks/>
          </p:cNvSpPr>
          <p:nvPr/>
        </p:nvSpPr>
        <p:spPr>
          <a:xfrm>
            <a:off x="359158" y="1927820"/>
            <a:ext cx="11060903" cy="402571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AU" sz="2400" b="1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ADMINISTRATION</a:t>
            </a:r>
          </a:p>
          <a:p>
            <a:pPr marL="914400" lvl="2" indent="0">
              <a:buNone/>
            </a:pPr>
            <a:endParaRPr lang="en-AU" sz="2400" b="1" dirty="0">
              <a:solidFill>
                <a:srgbClr val="00447C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to set the delivery model for administration services as member needs change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Transitioning from superannuation accumulation to retirement phase – services required will change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Outsourcing to Mercer Administration under contract till 2031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Best operating model for high-quality and low-cost services for the coming decades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AU" dirty="0">
              <a:solidFill>
                <a:srgbClr val="1842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291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4529-F2A6-1531-BC08-BD493261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RESPONSIBLE INVESTING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1952-A544-D24C-B796-A36869B3E156}" type="slidenum">
              <a:rPr/>
              <a:t>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24192" y="127362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EFFF086A-A20F-A07B-EE0C-1D58D31FECAB}"/>
              </a:ext>
            </a:extLst>
          </p:cNvPr>
          <p:cNvSpPr txBox="1">
            <a:spLocks/>
          </p:cNvSpPr>
          <p:nvPr/>
        </p:nvSpPr>
        <p:spPr>
          <a:xfrm>
            <a:off x="359158" y="1927820"/>
            <a:ext cx="11060903" cy="369331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Framework to promote improved behaviours from the companies we invest in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Target 25% reduction in carbon emissions by 2025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Target 45% reduction in carbon emissions by 2030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 zero target by 2050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Metrics show carbon emissions/intensity in the portfolio declining in line with our targets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Shareholder voting used to influence companies and encourage responsible operations</a:t>
            </a:r>
          </a:p>
        </p:txBody>
      </p:sp>
    </p:spTree>
    <p:extLst>
      <p:ext uri="{BB962C8B-B14F-4D97-AF65-F5344CB8AC3E}">
        <p14:creationId xmlns:p14="http://schemas.microsoft.com/office/powerpoint/2010/main" val="2168491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4529-F2A6-1531-BC08-BD493261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Cyber security &amp; other risk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1952-A544-D24C-B796-A36869B3E156}" type="slidenum">
              <a:rPr/>
              <a:t>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24192" y="127362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EFFF086A-A20F-A07B-EE0C-1D58D31FECAB}"/>
              </a:ext>
            </a:extLst>
          </p:cNvPr>
          <p:cNvSpPr txBox="1">
            <a:spLocks/>
          </p:cNvSpPr>
          <p:nvPr/>
        </p:nvSpPr>
        <p:spPr>
          <a:xfrm>
            <a:off x="359158" y="1927820"/>
            <a:ext cx="11060903" cy="369331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Cyber security risk now well recognised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Robust measures in place at State Super and external service providers  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Particular emphasis on members private data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Financial and reputational consequences – we embed processes throughout the organisation to identify and help manage risk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Risk is a focus of the primary financial services regulator APRA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 Super’s oversight by NSW government (rather than APRA) – but we will implement APRA’s new enhanced risk management processes in coming year</a:t>
            </a:r>
          </a:p>
        </p:txBody>
      </p:sp>
    </p:spTree>
    <p:extLst>
      <p:ext uri="{BB962C8B-B14F-4D97-AF65-F5344CB8AC3E}">
        <p14:creationId xmlns:p14="http://schemas.microsoft.com/office/powerpoint/2010/main" val="2081772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3704DEDC-8444-B573-FFDA-9AD3D4A1D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997" y="1776720"/>
            <a:ext cx="8301019" cy="1765174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10993765" y="6356351"/>
            <a:ext cx="58863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D2811952-A544-D24C-B796-A36869B3E156}" type="slidenum">
              <a:rPr/>
              <a:pPr>
                <a:spcAft>
                  <a:spcPts val="600"/>
                </a:spcAft>
              </a:pPr>
              <a:t>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24192" y="127362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30759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Fund update</a:t>
            </a:r>
            <a:br>
              <a:rPr lang="en-US" dirty="0"/>
            </a:br>
            <a:r>
              <a:rPr lang="en-US" sz="1800" dirty="0"/>
              <a:t>annual member meeting 2024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John Livanas, Chief Executive Officer</a:t>
            </a:r>
          </a:p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27 November 2024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4529-F2A6-1531-BC08-BD493261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1952-A544-D24C-B796-A36869B3E156}" type="slidenum">
              <a:rPr/>
              <a:t>9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24192" y="127362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EFFF086A-A20F-A07B-EE0C-1D58D31FECAB}"/>
              </a:ext>
            </a:extLst>
          </p:cNvPr>
          <p:cNvSpPr txBox="1">
            <a:spLocks/>
          </p:cNvSpPr>
          <p:nvPr/>
        </p:nvSpPr>
        <p:spPr>
          <a:xfrm>
            <a:off x="359158" y="1650538"/>
            <a:ext cx="11060903" cy="513371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r>
              <a:rPr lang="en-AU" sz="2400" b="1" dirty="0">
                <a:solidFill>
                  <a:srgbClr val="00447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PEOPLE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Staff retention over 90% and E</a:t>
            </a:r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mployee Engagement score 75%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Commitment to learning and development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Strong culture and employee value proposition</a:t>
            </a:r>
          </a:p>
          <a:p>
            <a:pPr lvl="2"/>
            <a:endParaRPr lang="en-AU" sz="2400" dirty="0">
              <a:solidFill>
                <a:srgbClr val="00447C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r>
              <a:rPr lang="en-AU" sz="2400" b="1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MEMBERS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 satisfaction ratings high - p</a:t>
            </a:r>
            <a:r>
              <a:rPr lang="en-AU" sz="2400" dirty="0">
                <a:solidFill>
                  <a:srgbClr val="00447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ension members the most satisfied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 Member Meeting well attended with 800 registered last year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Website traffic increasing – access to your account online</a:t>
            </a:r>
          </a:p>
          <a:p>
            <a:pPr lvl="2"/>
            <a:r>
              <a:rPr lang="en-AU" sz="2400" dirty="0">
                <a:solidFill>
                  <a:srgbClr val="00447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Free education seminars attended by 3,000 members</a:t>
            </a:r>
          </a:p>
          <a:p>
            <a:pPr lvl="2"/>
            <a:endParaRPr lang="en-AU" sz="2400" dirty="0">
              <a:solidFill>
                <a:srgbClr val="00447C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en-AU" sz="1800" dirty="0">
              <a:solidFill>
                <a:srgbClr val="00447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7184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metadata xmlns="http://www.objective.com/ecm/document/metadata/AF52B0906D8D4E2488F19450F8F75160" version="1.0.0">
  <systemFields>
    <field name="Objective-Id">
      <value order="0">A191492</value>
    </field>
    <field name="Objective-Title">
      <value order="0">PowerPoint Widescreen</value>
    </field>
    <field name="Objective-Description">
      <value order="0"/>
    </field>
    <field name="Objective-CreationStamp">
      <value order="0">2022-07-06T05:11:59Z</value>
    </field>
    <field name="Objective-IsApproved">
      <value order="0">false</value>
    </field>
    <field name="Objective-IsPublished">
      <value order="0">true</value>
    </field>
    <field name="Objective-DatePublished">
      <value order="0">2022-07-06T05:12:02Z</value>
    </field>
    <field name="Objective-ModificationStamp">
      <value order="0">2022-07-06T05:12:03Z</value>
    </field>
    <field name="Objective-Owner">
      <value order="0">Rebecca Skoulos</value>
    </field>
    <field name="Objective-Path">
      <value order="0">Objective Global Folder:STC File Plan:MASTER DOCUMENTS:TEMPLATES AND FORMS:All Staff Templates:All Staff Templates</value>
    </field>
    <field name="Objective-Parent">
      <value order="0">All Staff Templates</value>
    </field>
    <field name="Objective-State">
      <value order="0">Published</value>
    </field>
    <field name="Objective-VersionId">
      <value order="0">vA308750</value>
    </field>
    <field name="Objective-Version">
      <value order="0">1.0</value>
    </field>
    <field name="Objective-VersionNumber">
      <value order="0">1</value>
    </field>
    <field name="Objective-VersionComment">
      <value order="0">First version</value>
    </field>
    <field name="Objective-FileNumber">
      <value order="0"/>
    </field>
    <field name="Objective-Classification">
      <value order="0"/>
    </field>
    <field name="Objective-Caveats">
      <value order="0"/>
    </field>
  </systemFields>
  <catalogues>
    <catalogue name="Document Type Catalogue" type="type" ori="id:cA7">
      <field name="Objective-Status">
        <value order="0"/>
      </field>
    </catalogue>
  </catalogues>
</metadata>
</file>

<file path=customXml/itemProps1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AF52B0906D8D4E2488F19450F8F7516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1941</TotalTime>
  <Words>1774</Words>
  <Application>Microsoft Office PowerPoint</Application>
  <PresentationFormat>Widescreen</PresentationFormat>
  <Paragraphs>388</Paragraphs>
  <Slides>37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Times New Roman</vt:lpstr>
      <vt:lpstr>Office Theme</vt:lpstr>
      <vt:lpstr>Strategic &amp; Board update annual member meeting 2024</vt:lpstr>
      <vt:lpstr>Strategic &amp; board update</vt:lpstr>
      <vt:lpstr>State super operating model </vt:lpstr>
      <vt:lpstr>State super operating model </vt:lpstr>
      <vt:lpstr>RESPONSIBLE INVESTING</vt:lpstr>
      <vt:lpstr>Cyber security &amp; other risk</vt:lpstr>
      <vt:lpstr>Thank you!</vt:lpstr>
      <vt:lpstr>Fund update annual member meeting 2024</vt:lpstr>
      <vt:lpstr>highlights</vt:lpstr>
      <vt:lpstr>investments</vt:lpstr>
      <vt:lpstr>State super CORPORATE PLAN</vt:lpstr>
      <vt:lpstr>Member experience</vt:lpstr>
      <vt:lpstr>GOVERNANCE &amp; STAKEHOLDERS</vt:lpstr>
      <vt:lpstr>WORKFORCE STRATEGIES</vt:lpstr>
      <vt:lpstr>Member advisory forum</vt:lpstr>
      <vt:lpstr>OUR Future</vt:lpstr>
      <vt:lpstr>Thank you!</vt:lpstr>
      <vt:lpstr>Investment Update annual member meeting 2024 </vt:lpstr>
      <vt:lpstr>PowerPoint Presentation</vt:lpstr>
      <vt:lpstr>PowerPoint Presentation</vt:lpstr>
      <vt:lpstr>Member investment choice strategies to 30 June 2024</vt:lpstr>
      <vt:lpstr>PowerPoint Presentation</vt:lpstr>
      <vt:lpstr>PowerPoint Presentation</vt:lpstr>
      <vt:lpstr>Thank you!</vt:lpstr>
      <vt:lpstr>Member ENGAGEMENT  annual member meeting 2024</vt:lpstr>
      <vt:lpstr>State super established 1919</vt:lpstr>
      <vt:lpstr>Our member beliefs</vt:lpstr>
      <vt:lpstr>member satisfaction SURVEY</vt:lpstr>
      <vt:lpstr>MEMBER SNAPSHOT</vt:lpstr>
      <vt:lpstr>Our evolving membership</vt:lpstr>
      <vt:lpstr>Our CENTENARIANS – the “100+ club”</vt:lpstr>
      <vt:lpstr>VALE GUY WARREN – PENSION MEMBER AGED 103</vt:lpstr>
      <vt:lpstr>PENSIONS - CPI increase +3.8% </vt:lpstr>
      <vt:lpstr>YOUR QUESTIONS – your PERSONAL account</vt:lpstr>
      <vt:lpstr>YOUR QUESTIONS – webinar</vt:lpstr>
      <vt:lpstr>YOUR QUESTIONS – RETIREMENT &amp; FINANCIAL PLANNING</vt:lpstr>
      <vt:lpstr>Thank you!</vt:lpstr>
    </vt:vector>
  </TitlesOfParts>
  <Company>CRE8IVE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Paul Whiteley</dc:creator>
  <cp:lastModifiedBy>Rebecca Skoulos</cp:lastModifiedBy>
  <cp:revision>103</cp:revision>
  <cp:lastPrinted>2023-11-29T02:17:52Z</cp:lastPrinted>
  <dcterms:created xsi:type="dcterms:W3CDTF">2012-09-27T01:33:01Z</dcterms:created>
  <dcterms:modified xsi:type="dcterms:W3CDTF">2025-01-22T04:07:53Z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A191492</vt:lpwstr>
  </property>
  <property fmtid="{D5CDD505-2E9C-101B-9397-08002B2CF9AE}" pid="4" name="Objective-Title">
    <vt:lpwstr>PowerPoint Widescreen</vt:lpwstr>
  </property>
  <property fmtid="{D5CDD505-2E9C-101B-9397-08002B2CF9AE}" pid="5" name="Objective-Comment">
    <vt:lpwstr/>
  </property>
  <property fmtid="{D5CDD505-2E9C-101B-9397-08002B2CF9AE}" pid="6" name="Objective-CreationStamp">
    <vt:filetime>2022-07-06T05:12:02Z</vt:filetime>
  </property>
  <property fmtid="{D5CDD505-2E9C-101B-9397-08002B2CF9AE}" pid="7" name="Objective-IsApproved">
    <vt:bool>false</vt:bool>
  </property>
  <property fmtid="{D5CDD505-2E9C-101B-9397-08002B2CF9AE}" pid="8" name="Objective-IsPublished">
    <vt:bool>true</vt:bool>
  </property>
  <property fmtid="{D5CDD505-2E9C-101B-9397-08002B2CF9AE}" pid="9" name="Objective-DatePublished">
    <vt:filetime>2022-07-06T05:12:02Z</vt:filetime>
  </property>
  <property fmtid="{D5CDD505-2E9C-101B-9397-08002B2CF9AE}" pid="10" name="Objective-ModificationStamp">
    <vt:filetime>2022-07-06T05:12:03Z</vt:filetime>
  </property>
  <property fmtid="{D5CDD505-2E9C-101B-9397-08002B2CF9AE}" pid="11" name="Objective-Owner">
    <vt:lpwstr>Rebecca Skoulos</vt:lpwstr>
  </property>
  <property fmtid="{D5CDD505-2E9C-101B-9397-08002B2CF9AE}" pid="12" name="Objective-Path">
    <vt:lpwstr>Objective Global Folder:STC File Plan:MASTER DOCUMENTS:TEMPLATES AND FORMS:All Staff Templates:All Staff Templates:</vt:lpwstr>
  </property>
  <property fmtid="{D5CDD505-2E9C-101B-9397-08002B2CF9AE}" pid="13" name="Objective-Parent">
    <vt:lpwstr>All Staff Templates</vt:lpwstr>
  </property>
  <property fmtid="{D5CDD505-2E9C-101B-9397-08002B2CF9AE}" pid="14" name="Objective-State">
    <vt:lpwstr>Published</vt:lpwstr>
  </property>
  <property fmtid="{D5CDD505-2E9C-101B-9397-08002B2CF9AE}" pid="15" name="Objective-Version">
    <vt:lpwstr>1.0</vt:lpwstr>
  </property>
  <property fmtid="{D5CDD505-2E9C-101B-9397-08002B2CF9AE}" pid="16" name="Objective-VersionNumber">
    <vt:r8>1</vt:r8>
  </property>
  <property fmtid="{D5CDD505-2E9C-101B-9397-08002B2CF9AE}" pid="17" name="Objective-VersionComment">
    <vt:lpwstr>First version</vt:lpwstr>
  </property>
  <property fmtid="{D5CDD505-2E9C-101B-9397-08002B2CF9AE}" pid="18" name="Objective-FileNumber">
    <vt:lpwstr/>
  </property>
  <property fmtid="{D5CDD505-2E9C-101B-9397-08002B2CF9AE}" pid="19" name="Objective-Classification">
    <vt:lpwstr>[Inherited - none]</vt:lpwstr>
  </property>
  <property fmtid="{D5CDD505-2E9C-101B-9397-08002B2CF9AE}" pid="20" name="Objective-Caveats">
    <vt:lpwstr/>
  </property>
  <property fmtid="{D5CDD505-2E9C-101B-9397-08002B2CF9AE}" pid="21" name="Objective-Description">
    <vt:lpwstr/>
  </property>
  <property fmtid="{D5CDD505-2E9C-101B-9397-08002B2CF9AE}" pid="22" name="Objective-VersionId">
    <vt:lpwstr>vA308750</vt:lpwstr>
  </property>
  <property fmtid="{D5CDD505-2E9C-101B-9397-08002B2CF9AE}" pid="23" name="Objective-Status">
    <vt:lpwstr/>
  </property>
  <property fmtid="{D5CDD505-2E9C-101B-9397-08002B2CF9AE}" pid="24" name="MSIP_Label_3df209fb-e8ca-4c10-bfc5-0b76747cbdc0_Enabled">
    <vt:lpwstr>true</vt:lpwstr>
  </property>
  <property fmtid="{D5CDD505-2E9C-101B-9397-08002B2CF9AE}" pid="25" name="MSIP_Label_3df209fb-e8ca-4c10-bfc5-0b76747cbdc0_SetDate">
    <vt:lpwstr>2024-11-14T02:03:13Z</vt:lpwstr>
  </property>
  <property fmtid="{D5CDD505-2E9C-101B-9397-08002B2CF9AE}" pid="26" name="MSIP_Label_3df209fb-e8ca-4c10-bfc5-0b76747cbdc0_Method">
    <vt:lpwstr>Standard</vt:lpwstr>
  </property>
  <property fmtid="{D5CDD505-2E9C-101B-9397-08002B2CF9AE}" pid="27" name="MSIP_Label_3df209fb-e8ca-4c10-bfc5-0b76747cbdc0_Name">
    <vt:lpwstr>defa4170-0d19-0005-0004-bc88714345d2</vt:lpwstr>
  </property>
  <property fmtid="{D5CDD505-2E9C-101B-9397-08002B2CF9AE}" pid="28" name="MSIP_Label_3df209fb-e8ca-4c10-bfc5-0b76747cbdc0_SiteId">
    <vt:lpwstr>e65b08df-63e5-4fdf-a54e-f49485baa582</vt:lpwstr>
  </property>
  <property fmtid="{D5CDD505-2E9C-101B-9397-08002B2CF9AE}" pid="29" name="MSIP_Label_3df209fb-e8ca-4c10-bfc5-0b76747cbdc0_ActionId">
    <vt:lpwstr>8b94b7e1-43a0-4e26-bf96-2629b3cc941f</vt:lpwstr>
  </property>
  <property fmtid="{D5CDD505-2E9C-101B-9397-08002B2CF9AE}" pid="30" name="MSIP_Label_3df209fb-e8ca-4c10-bfc5-0b76747cbdc0_ContentBits">
    <vt:lpwstr>0</vt:lpwstr>
  </property>
</Properties>
</file>