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0" r:id="rId4"/>
    <p:sldId id="277" r:id="rId5"/>
    <p:sldId id="278" r:id="rId6"/>
    <p:sldId id="279" r:id="rId7"/>
    <p:sldId id="260" r:id="rId8"/>
    <p:sldId id="281" r:id="rId9"/>
    <p:sldId id="269" r:id="rId10"/>
    <p:sldId id="261" r:id="rId11"/>
    <p:sldId id="271" r:id="rId12"/>
    <p:sldId id="275" r:id="rId13"/>
    <p:sldId id="267" r:id="rId14"/>
    <p:sldId id="272" r:id="rId15"/>
    <p:sldId id="270" r:id="rId16"/>
    <p:sldId id="273" r:id="rId17"/>
    <p:sldId id="268" r:id="rId18"/>
    <p:sldId id="274" r:id="rId19"/>
    <p:sldId id="282" r:id="rId20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4F8ABE"/>
    <a:srgbClr val="00A4E4"/>
    <a:srgbClr val="007161"/>
    <a:srgbClr val="C2B59B"/>
    <a:srgbClr val="B30838"/>
    <a:srgbClr val="18427B"/>
    <a:srgbClr val="39A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985EF-2FE3-4C2D-ACC5-FDC15107D5D9}" v="23" dt="2023-12-05T01:04:26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73" autoAdjust="0"/>
    <p:restoredTop sz="8638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27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>
        <p:scale>
          <a:sx n="148" d="100"/>
          <a:sy n="148" d="100"/>
        </p:scale>
        <p:origin x="618" y="-9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na\SAS%20Trustee%20Corporation\Investment%20&amp;%20Actuarial%20-%20Documents\Models\DATA\Performance\Superratings\SuperRatings-FCRS-202006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AU" sz="1400" b="1"/>
              <a:t>1 Year return</a:t>
            </a:r>
            <a:r>
              <a:rPr lang="en-AU" sz="1400" b="1" baseline="0"/>
              <a:t> as of 31 October 2022</a:t>
            </a:r>
            <a:endParaRPr lang="en-AU" sz="1400" b="1"/>
          </a:p>
        </c:rich>
      </c:tx>
      <c:layout>
        <c:manualLayout>
          <c:xMode val="edge"/>
          <c:yMode val="edge"/>
          <c:x val="0.12409997781191168"/>
          <c:y val="1.5132164813214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24-4C67-856E-746D21EDD1FA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24-4C67-856E-746D21EDD1FA}"/>
              </c:ext>
            </c:extLst>
          </c:dPt>
          <c:dLbls>
            <c:dLbl>
              <c:idx val="0"/>
              <c:layout>
                <c:manualLayout>
                  <c:x val="1.7566976518623623E-3"/>
                  <c:y val="6.00186881401729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24-4C67-856E-746D21EDD1FA}"/>
                </c:ext>
              </c:extLst>
            </c:dLbl>
            <c:dLbl>
              <c:idx val="1"/>
              <c:layout>
                <c:manualLayout>
                  <c:x val="-1.7566976518624267E-3"/>
                  <c:y val="-3.06866403604311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24-4C67-856E-746D21EDD1FA}"/>
                </c:ext>
              </c:extLst>
            </c:dLbl>
            <c:dLbl>
              <c:idx val="2"/>
              <c:layout>
                <c:manualLayout>
                  <c:x val="5.2700929555869582E-3"/>
                  <c:y val="1.20487320037377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24-4C67-856E-746D21EDD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Sheet2!$P$9:$P$11</c:f>
              <c:strCache>
                <c:ptCount val="3"/>
                <c:pt idx="0">
                  <c:v>Amazon</c:v>
                </c:pt>
                <c:pt idx="1">
                  <c:v>Microsoft</c:v>
                </c:pt>
                <c:pt idx="2">
                  <c:v>Google</c:v>
                </c:pt>
              </c:strCache>
            </c:strRef>
          </c:cat>
          <c:val>
            <c:numRef>
              <c:f>Sheet2!$Q$9:$Q$11</c:f>
              <c:numCache>
                <c:formatCode>0%</c:formatCode>
                <c:ptCount val="3"/>
                <c:pt idx="0">
                  <c:v>-0.38254192132894538</c:v>
                </c:pt>
                <c:pt idx="1">
                  <c:v>-0.29523028812581598</c:v>
                </c:pt>
                <c:pt idx="2">
                  <c:v>-0.34160557541697389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24-4C67-856E-746D21EDD1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412893504"/>
        <c:axId val="1908409935"/>
      </c:barChart>
      <c:catAx>
        <c:axId val="4128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409935"/>
        <c:crosses val="autoZero"/>
        <c:auto val="1"/>
        <c:lblAlgn val="ctr"/>
        <c:lblOffset val="100"/>
        <c:noMultiLvlLbl val="0"/>
      </c:catAx>
      <c:valAx>
        <c:axId val="19084099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289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DB5FD4D9-9AAE-154E-81EB-DEBA89ECF328}" type="datetimeFigureOut"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1E7A279F-EF90-E54D-83B3-0C75B13DF16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35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DBE449F5-5BD2-CB49-806C-67E39AD0FBB6}" type="datetimeFigureOut"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7"/>
            <a:ext cx="5445760" cy="4472702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3D0D8126-168F-FF43-A47D-8D5E6CAD318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58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527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90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967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510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1742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0716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7396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6304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0851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30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892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017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069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40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30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527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853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8126-168F-FF43-A47D-8D5E6CAD318F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645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4129C4-2616-F2BD-3CBD-9F9EE9C78897}"/>
              </a:ext>
            </a:extLst>
          </p:cNvPr>
          <p:cNvSpPr/>
          <p:nvPr userDrawn="1"/>
        </p:nvSpPr>
        <p:spPr>
          <a:xfrm>
            <a:off x="0" y="1959429"/>
            <a:ext cx="12192000" cy="4396921"/>
          </a:xfrm>
          <a:prstGeom prst="rect">
            <a:avLst/>
          </a:prstGeom>
          <a:solidFill>
            <a:srgbClr val="1842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762" y="2646429"/>
            <a:ext cx="8858552" cy="11671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62" y="4172327"/>
            <a:ext cx="8858552" cy="108494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28762" y="6044143"/>
            <a:ext cx="2704496" cy="19609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December 13,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8762" y="5479291"/>
            <a:ext cx="38608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D6DC794-4991-B93C-00C0-A2ECFDC57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280" y="463100"/>
            <a:ext cx="3947072" cy="859617"/>
          </a:xfrm>
          <a:prstGeom prst="rect">
            <a:avLst/>
          </a:prstGeom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9103C1CA-E253-656D-21A5-E0C3D66FE3FF}"/>
              </a:ext>
            </a:extLst>
          </p:cNvPr>
          <p:cNvSpPr/>
          <p:nvPr userDrawn="1"/>
        </p:nvSpPr>
        <p:spPr>
          <a:xfrm rot="10800000">
            <a:off x="1944913" y="1827347"/>
            <a:ext cx="601218" cy="29028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064" y="374952"/>
            <a:ext cx="10558336" cy="76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064" y="1880811"/>
            <a:ext cx="10558336" cy="4245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997" y="1776720"/>
            <a:ext cx="8301019" cy="17651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7997" y="3602374"/>
            <a:ext cx="7414035" cy="10603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36" y="374949"/>
            <a:ext cx="10574464" cy="7741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936" y="1600201"/>
            <a:ext cx="4986464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0"/>
            <a:r>
              <a:rPr lang="en-AU"/>
              <a:t>Second level</a:t>
            </a:r>
          </a:p>
          <a:p>
            <a:pPr lvl="1"/>
            <a:r>
              <a:rPr lang="en-AU"/>
              <a:t>Third level</a:t>
            </a:r>
          </a:p>
          <a:p>
            <a:pPr lvl="2"/>
            <a:r>
              <a:rPr lang="en-AU"/>
              <a:t>Fourth level</a:t>
            </a:r>
          </a:p>
          <a:p>
            <a:pPr lvl="3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6920" y="1600201"/>
            <a:ext cx="511548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36" y="374949"/>
            <a:ext cx="10574464" cy="774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936" y="1535113"/>
            <a:ext cx="4988581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39A2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936" y="2174875"/>
            <a:ext cx="4988581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9174" y="1535113"/>
            <a:ext cx="508322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9A2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9173" y="2174875"/>
            <a:ext cx="5083227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13,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36" y="374949"/>
            <a:ext cx="10574464" cy="7741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t>‹#›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141F0AD-BB9C-FF42-BB75-E043A8F380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9513" y="1828800"/>
            <a:ext cx="9104312" cy="39751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9269" y="6356351"/>
            <a:ext cx="2704496" cy="365125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l">
              <a:defRPr sz="1000">
                <a:solidFill>
                  <a:srgbClr val="18427B"/>
                </a:solidFill>
              </a:defRPr>
            </a:lvl1pPr>
          </a:lstStyle>
          <a:p>
            <a:r>
              <a:rPr lang="en-US" dirty="0"/>
              <a:t>December 13,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856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rgbClr val="1842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765" y="6356351"/>
            <a:ext cx="58863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18427B"/>
                </a:solidFill>
              </a:defRPr>
            </a:lvl1pPr>
          </a:lstStyle>
          <a:p>
            <a:fld id="{D2811952-A544-D24C-B796-A36869B3E15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3082" y="6367533"/>
            <a:ext cx="2475492" cy="353943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r>
              <a:rPr lang="en-US" sz="1000" b="1" dirty="0">
                <a:solidFill>
                  <a:srgbClr val="18427B"/>
                </a:solidFill>
              </a:rPr>
              <a:t>STATE SUPER</a:t>
            </a:r>
          </a:p>
          <a:p>
            <a:r>
              <a:rPr lang="en-US" sz="1000" dirty="0">
                <a:solidFill>
                  <a:srgbClr val="18427B"/>
                </a:solidFill>
              </a:rPr>
              <a:t>SAS Trustee Corporation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038A38-EA5F-9480-71B1-6D6374B46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F27F4C3B-EAFC-23C3-1DD3-67948204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5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INVESTMENT UPDATE</a:t>
            </a:r>
            <a:br>
              <a:rPr lang="en-US" dirty="0"/>
            </a:br>
            <a:r>
              <a:rPr lang="en-US" sz="1800" dirty="0"/>
              <a:t>annual member meeting 2023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Wu, Chief Investment Officer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December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member beliefs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86F2D-3C08-4C15-F221-2932778E4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488"/>
          <a:stretch/>
        </p:blipFill>
        <p:spPr>
          <a:xfrm>
            <a:off x="6096000" y="1136952"/>
            <a:ext cx="5779008" cy="5202084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FFF086A-A20F-A07B-EE0C-1D58D31FECAB}"/>
              </a:ext>
            </a:extLst>
          </p:cNvPr>
          <p:cNvSpPr txBox="1">
            <a:spLocks/>
          </p:cNvSpPr>
          <p:nvPr/>
        </p:nvSpPr>
        <p:spPr>
          <a:xfrm>
            <a:off x="359158" y="2081510"/>
            <a:ext cx="5234123" cy="33793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en-AU" dirty="0">
                <a:solidFill>
                  <a:srgbClr val="18427B"/>
                </a:solidFill>
              </a:rPr>
              <a:t>State Super promises to:</a:t>
            </a:r>
          </a:p>
          <a:p>
            <a:endParaRPr lang="en-AU" dirty="0">
              <a:solidFill>
                <a:srgbClr val="18427B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8427B"/>
                </a:solidFill>
              </a:rPr>
              <a:t>Act in members’ best interests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8427B"/>
                </a:solidFill>
              </a:rPr>
              <a:t>Act with fairness, integrity and openness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8427B"/>
                </a:solidFill>
              </a:rPr>
              <a:t>Make it easy for members to understand their unique scheme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8427B"/>
                </a:solidFill>
              </a:rPr>
              <a:t>Help members maximise their State Super benefits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8427B"/>
                </a:solidFill>
              </a:rPr>
              <a:t>Be a trusted guardian of members’ funds</a:t>
            </a:r>
          </a:p>
        </p:txBody>
      </p:sp>
    </p:spTree>
    <p:extLst>
      <p:ext uri="{BB962C8B-B14F-4D97-AF65-F5344CB8AC3E}">
        <p14:creationId xmlns:p14="http://schemas.microsoft.com/office/powerpoint/2010/main" val="303419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satisfaction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FFF086A-A20F-A07B-EE0C-1D58D31FECAB}"/>
              </a:ext>
            </a:extLst>
          </p:cNvPr>
          <p:cNvSpPr txBox="1">
            <a:spLocks/>
          </p:cNvSpPr>
          <p:nvPr/>
        </p:nvSpPr>
        <p:spPr>
          <a:xfrm>
            <a:off x="359158" y="2081510"/>
            <a:ext cx="11060903" cy="349018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en-AU" sz="1800" dirty="0">
                <a:solidFill>
                  <a:srgbClr val="0044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annual Member </a:t>
            </a:r>
            <a:r>
              <a:rPr lang="en-AU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AU" sz="1800" dirty="0">
                <a:solidFill>
                  <a:srgbClr val="0044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atisfaction survey conducted by Woolcott Research, continues to show high scores for various services offered to members. Scores were given out of 10 for –</a:t>
            </a:r>
          </a:p>
          <a:p>
            <a:pPr marL="914400" lvl="2" indent="0">
              <a:buNone/>
            </a:pPr>
            <a:endParaRPr lang="en-AU" sz="1800" dirty="0">
              <a:solidFill>
                <a:srgbClr val="00447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4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Telephone Service (8.1)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4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 Service (7.9)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4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Planning (7.8)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44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Seminars (7.6)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00447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AU" sz="1800" dirty="0">
                <a:solidFill>
                  <a:srgbClr val="0044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 members were the most satisfied overall, scoring our Telephone Service a 9.0 (compared to the national average of 8.1).</a:t>
            </a:r>
            <a:endParaRPr lang="en-AU" sz="1800" dirty="0">
              <a:solidFill>
                <a:srgbClr val="00447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184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9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SNAPSHOT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C4985-D3DC-81E0-CE83-730A8474B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56" y="1619540"/>
            <a:ext cx="3097911" cy="3733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0481-6860-5568-F79D-12811564C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967" y="773750"/>
            <a:ext cx="3108960" cy="2765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84F8B-6C5E-5614-EF54-48600C91A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9" y="3632141"/>
            <a:ext cx="4366832" cy="267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5A35E-A6E1-A285-4D81-DA4098567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182" y="3403847"/>
            <a:ext cx="4637818" cy="28577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A80101-B86B-4C7A-A32E-24A8C8D579EB}"/>
              </a:ext>
            </a:extLst>
          </p:cNvPr>
          <p:cNvGrpSpPr>
            <a:grpSpLocks noChangeAspect="1"/>
          </p:cNvGrpSpPr>
          <p:nvPr/>
        </p:nvGrpSpPr>
        <p:grpSpPr>
          <a:xfrm>
            <a:off x="300023" y="1173648"/>
            <a:ext cx="3351774" cy="2312697"/>
            <a:chOff x="0" y="0"/>
            <a:chExt cx="3333673" cy="24257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654019D-1C29-C40D-378C-257AF9B524DD}"/>
                </a:ext>
              </a:extLst>
            </p:cNvPr>
            <p:cNvSpPr/>
            <p:nvPr/>
          </p:nvSpPr>
          <p:spPr>
            <a:xfrm rot="1620000">
              <a:off x="309673" y="1129"/>
              <a:ext cx="3024000" cy="1908000"/>
            </a:xfrm>
            <a:prstGeom prst="roundRect">
              <a:avLst/>
            </a:prstGeom>
            <a:gradFill>
              <a:gsLst>
                <a:gs pos="0">
                  <a:srgbClr val="699B92"/>
                </a:gs>
                <a:gs pos="99500">
                  <a:srgbClr val="134679"/>
                </a:gs>
                <a:gs pos="99000">
                  <a:srgbClr val="699B92"/>
                </a:gs>
                <a:gs pos="51000">
                  <a:srgbClr val="699B92"/>
                </a:gs>
                <a:gs pos="82000">
                  <a:srgbClr val="699B9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AU" sz="110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09DB171-988E-A296-8DA6-0AE9E57BF113}"/>
                </a:ext>
              </a:extLst>
            </p:cNvPr>
            <p:cNvSpPr/>
            <p:nvPr/>
          </p:nvSpPr>
          <p:spPr>
            <a:xfrm rot="1105310">
              <a:off x="81670" y="51442"/>
              <a:ext cx="3203878" cy="1800000"/>
            </a:xfrm>
            <a:prstGeom prst="roundRect">
              <a:avLst>
                <a:gd name="adj" fmla="val 28796"/>
              </a:avLst>
            </a:prstGeom>
            <a:solidFill>
              <a:srgbClr val="AEA8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AU" sz="110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204AD2-B4EF-046C-CC30-31C65C16CF50}"/>
                </a:ext>
              </a:extLst>
            </p:cNvPr>
            <p:cNvSpPr/>
            <p:nvPr/>
          </p:nvSpPr>
          <p:spPr>
            <a:xfrm>
              <a:off x="0" y="0"/>
              <a:ext cx="3060000" cy="2425700"/>
            </a:xfrm>
            <a:prstGeom prst="roundRect">
              <a:avLst/>
            </a:prstGeom>
            <a:solidFill>
              <a:srgbClr val="1346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AU" sz="1100"/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27943749-CE6A-5EEA-C323-E8B69AE5E5EA}"/>
                </a:ext>
              </a:extLst>
            </p:cNvPr>
            <p:cNvSpPr txBox="1"/>
            <p:nvPr/>
          </p:nvSpPr>
          <p:spPr>
            <a:xfrm>
              <a:off x="669345" y="35611"/>
              <a:ext cx="2014290" cy="57404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200" baseline="0">
                  <a:solidFill>
                    <a:schemeClr val="bg1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Member Numbers </a:t>
              </a:r>
              <a:br>
                <a:rPr lang="en-AU" sz="1200" baseline="0">
                  <a:solidFill>
                    <a:schemeClr val="bg1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</a:br>
              <a:r>
                <a:rPr lang="en-AU" sz="1200" baseline="0">
                  <a:solidFill>
                    <a:schemeClr val="bg1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as at 30 September 2023</a:t>
              </a:r>
              <a:endParaRPr lang="en-AU" sz="120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C92D17-B270-3B71-3EA7-F56D44E51F64}"/>
                </a:ext>
              </a:extLst>
            </p:cNvPr>
            <p:cNvGrpSpPr/>
            <p:nvPr/>
          </p:nvGrpSpPr>
          <p:grpSpPr>
            <a:xfrm>
              <a:off x="745923" y="648829"/>
              <a:ext cx="787400" cy="1257200"/>
              <a:chOff x="745923" y="648829"/>
              <a:chExt cx="787400" cy="1257200"/>
            </a:xfrm>
          </p:grpSpPr>
          <p:sp>
            <p:nvSpPr>
              <p:cNvPr id="23" name="TextBox 32">
                <a:extLst>
                  <a:ext uri="{FF2B5EF4-FFF2-40B4-BE49-F238E27FC236}">
                    <a16:creationId xmlns:a16="http://schemas.microsoft.com/office/drawing/2014/main" id="{E08D4F41-4509-D289-AC63-BBF320D56F42}"/>
                  </a:ext>
                </a:extLst>
              </p:cNvPr>
              <p:cNvSpPr txBox="1"/>
              <p:nvPr/>
            </p:nvSpPr>
            <p:spPr>
              <a:xfrm>
                <a:off x="752273" y="648829"/>
                <a:ext cx="684000" cy="241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1133969D-CC99-4194-9496-2BA4830B96D5}" type="TxLink">
                  <a:rPr lang="en-US" sz="1200" b="0" i="0" u="none" strike="noStrike">
                    <a:solidFill>
                      <a:schemeClr val="bg1"/>
                    </a:solidFill>
                    <a:latin typeface="Arial Nova Light" panose="020B0304020202020204" pitchFamily="34" charset="0"/>
                    <a:cs typeface="Arial"/>
                  </a:rPr>
                  <a:pPr/>
                  <a:t>PSS</a:t>
                </a:fld>
                <a:endParaRPr lang="en-AU" sz="1200">
                  <a:solidFill>
                    <a:schemeClr val="bg1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4" name="TextBox 33">
                <a:extLst>
                  <a:ext uri="{FF2B5EF4-FFF2-40B4-BE49-F238E27FC236}">
                    <a16:creationId xmlns:a16="http://schemas.microsoft.com/office/drawing/2014/main" id="{2852495F-E4BE-9938-7652-64DF1CF40CF9}"/>
                  </a:ext>
                </a:extLst>
              </p:cNvPr>
              <p:cNvSpPr txBox="1"/>
              <p:nvPr/>
            </p:nvSpPr>
            <p:spPr>
              <a:xfrm>
                <a:off x="752273" y="901242"/>
                <a:ext cx="684000" cy="241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8E1E8C58-8503-4C3D-8D40-10538B9DE15A}" type="TxLink">
                  <a:rPr lang="en-US" sz="1200" b="0" i="0" u="none" strike="noStrike">
                    <a:solidFill>
                      <a:schemeClr val="bg1"/>
                    </a:solidFill>
                    <a:latin typeface="Arial Nova Light" panose="020B0304020202020204" pitchFamily="34" charset="0"/>
                    <a:cs typeface="Arial"/>
                  </a:rPr>
                  <a:pPr/>
                  <a:t>SSS</a:t>
                </a:fld>
                <a:endParaRPr lang="en-AU" sz="1200">
                  <a:solidFill>
                    <a:schemeClr val="bg1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5" name="TextBox 34">
                <a:extLst>
                  <a:ext uri="{FF2B5EF4-FFF2-40B4-BE49-F238E27FC236}">
                    <a16:creationId xmlns:a16="http://schemas.microsoft.com/office/drawing/2014/main" id="{FF04A278-6EC5-FB88-943C-D8139D1FA66A}"/>
                  </a:ext>
                </a:extLst>
              </p:cNvPr>
              <p:cNvSpPr txBox="1"/>
              <p:nvPr/>
            </p:nvSpPr>
            <p:spPr>
              <a:xfrm>
                <a:off x="752273" y="1160004"/>
                <a:ext cx="781050" cy="241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E35DF7D6-DB33-45A9-83D9-1693638BCC14}" type="TxLink">
                  <a:rPr lang="en-US" sz="1200" b="0" i="0" u="none" strike="noStrike">
                    <a:solidFill>
                      <a:schemeClr val="bg1"/>
                    </a:solidFill>
                    <a:latin typeface="Arial Nova Light" panose="020B0304020202020204" pitchFamily="34" charset="0"/>
                    <a:cs typeface="Arial"/>
                  </a:rPr>
                  <a:pPr/>
                  <a:t>Deferred</a:t>
                </a:fld>
                <a:endParaRPr lang="en-AU" sz="1200">
                  <a:solidFill>
                    <a:schemeClr val="bg1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6" name="TextBox 35">
                <a:extLst>
                  <a:ext uri="{FF2B5EF4-FFF2-40B4-BE49-F238E27FC236}">
                    <a16:creationId xmlns:a16="http://schemas.microsoft.com/office/drawing/2014/main" id="{D5864F00-1EBE-AB84-3228-056D5897A97E}"/>
                  </a:ext>
                </a:extLst>
              </p:cNvPr>
              <p:cNvSpPr txBox="1"/>
              <p:nvPr/>
            </p:nvSpPr>
            <p:spPr>
              <a:xfrm>
                <a:off x="745923" y="1412417"/>
                <a:ext cx="684000" cy="241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01E034CD-DE4C-4DC8-A8BE-F304D2C2CCE3}" type="TxLink">
                  <a:rPr lang="en-US" sz="1200" b="0" i="0" u="none" strike="noStrike">
                    <a:solidFill>
                      <a:schemeClr val="bg1"/>
                    </a:solidFill>
                    <a:latin typeface="Arial Nova Light" panose="020B0304020202020204" pitchFamily="34" charset="0"/>
                    <a:cs typeface="Arial"/>
                  </a:rPr>
                  <a:pPr/>
                  <a:t>SASS</a:t>
                </a:fld>
                <a:endParaRPr lang="en-AU" sz="1200">
                  <a:solidFill>
                    <a:schemeClr val="bg1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7" name="TextBox 36">
                <a:extLst>
                  <a:ext uri="{FF2B5EF4-FFF2-40B4-BE49-F238E27FC236}">
                    <a16:creationId xmlns:a16="http://schemas.microsoft.com/office/drawing/2014/main" id="{6D6F8A61-BE4B-3933-AB4D-684BC954471F}"/>
                  </a:ext>
                </a:extLst>
              </p:cNvPr>
              <p:cNvSpPr txBox="1"/>
              <p:nvPr/>
            </p:nvSpPr>
            <p:spPr>
              <a:xfrm>
                <a:off x="752273" y="1664829"/>
                <a:ext cx="771098" cy="241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3756368C-8E7B-496D-AAC1-B4C2AA068E7A}" type="TxLink">
                  <a:rPr lang="en-US" sz="1200" b="0" i="0" u="none" strike="noStrike">
                    <a:solidFill>
                      <a:schemeClr val="bg1"/>
                    </a:solidFill>
                    <a:latin typeface="Arial Nova Light" panose="020B0304020202020204" pitchFamily="34" charset="0"/>
                    <a:cs typeface="Arial"/>
                  </a:rPr>
                  <a:pPr/>
                  <a:t>Pension</a:t>
                </a:fld>
                <a:endParaRPr lang="en-AU" sz="1200">
                  <a:solidFill>
                    <a:schemeClr val="bg1"/>
                  </a:solidFill>
                  <a:latin typeface="Arial Nova Light" panose="020B0304020202020204" pitchFamily="34" charset="0"/>
                </a:endParaRPr>
              </a:p>
            </p:txBody>
          </p:sp>
        </p:grp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FEE3F3C5-AF48-C373-F458-812677A172D5}"/>
                </a:ext>
              </a:extLst>
            </p:cNvPr>
            <p:cNvSpPr txBox="1"/>
            <p:nvPr/>
          </p:nvSpPr>
          <p:spPr>
            <a:xfrm>
              <a:off x="1662234" y="2045829"/>
              <a:ext cx="682579" cy="2222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fld id="{08BBAB3A-53F1-4803-813B-C538C63E11DE}" type="TxLink">
                <a:rPr lang="en-US" sz="1200" b="0" i="0" u="none" strike="noStrike">
                  <a:solidFill>
                    <a:schemeClr val="bg1"/>
                  </a:solidFill>
                  <a:latin typeface="Arial"/>
                  <a:ea typeface="+mn-ea"/>
                  <a:cs typeface="Arial"/>
                </a:rPr>
                <a:pPr marL="0" indent="0" algn="l"/>
                <a:t> 85,874 </a:t>
              </a:fld>
              <a:endParaRPr lang="en-AU" sz="1200" b="0" i="0" u="none" strike="noStrike">
                <a:solidFill>
                  <a:schemeClr val="bg1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28BB70-0618-C48B-D82E-C311B726EC82}"/>
                </a:ext>
              </a:extLst>
            </p:cNvPr>
            <p:cNvGrpSpPr/>
            <p:nvPr/>
          </p:nvGrpSpPr>
          <p:grpSpPr>
            <a:xfrm>
              <a:off x="1617545" y="655179"/>
              <a:ext cx="703903" cy="1244500"/>
              <a:chOff x="1617546" y="655179"/>
              <a:chExt cx="533259" cy="1244500"/>
            </a:xfrm>
          </p:grpSpPr>
          <p:sp>
            <p:nvSpPr>
              <p:cNvPr id="18" name="TextBox 27">
                <a:extLst>
                  <a:ext uri="{FF2B5EF4-FFF2-40B4-BE49-F238E27FC236}">
                    <a16:creationId xmlns:a16="http://schemas.microsoft.com/office/drawing/2014/main" id="{3830F9FC-C87F-CD9C-2A16-DB8670A5FC77}"/>
                  </a:ext>
                </a:extLst>
              </p:cNvPr>
              <p:cNvSpPr txBox="1"/>
              <p:nvPr/>
            </p:nvSpPr>
            <p:spPr>
              <a:xfrm>
                <a:off x="1617546" y="655179"/>
                <a:ext cx="523637" cy="241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A8CA811B-FEF9-469D-B4D7-D952C43A5863}" type="TxLink">
                  <a:rPr lang="en-US" sz="1200" b="0" i="0" u="none" strike="noStrike">
                    <a:solidFill>
                      <a:schemeClr val="bg1"/>
                    </a:solidFill>
                    <a:latin typeface="Arial"/>
                    <a:cs typeface="Arial"/>
                  </a:rPr>
                  <a:pPr algn="r"/>
                  <a:t> 275 </a:t>
                </a:fld>
                <a:endParaRPr lang="en-AU" sz="1000" dirty="0">
                  <a:solidFill>
                    <a:schemeClr val="bg1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9" name="TextBox 28">
                <a:extLst>
                  <a:ext uri="{FF2B5EF4-FFF2-40B4-BE49-F238E27FC236}">
                    <a16:creationId xmlns:a16="http://schemas.microsoft.com/office/drawing/2014/main" id="{0F82FE44-4E9E-49AE-57B6-BFB8E0877A28}"/>
                  </a:ext>
                </a:extLst>
              </p:cNvPr>
              <p:cNvSpPr txBox="1"/>
              <p:nvPr/>
            </p:nvSpPr>
            <p:spPr>
              <a:xfrm>
                <a:off x="1617547" y="910370"/>
                <a:ext cx="523636" cy="241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fld id="{DD963301-2EBE-4C6B-9F87-2F271A8A8093}" type="TxLink">
                  <a:rPr lang="en-US" sz="1200" b="0" i="0" u="none" strike="noStrike">
                    <a:solidFill>
                      <a:schemeClr val="bg1"/>
                    </a:solidFill>
                    <a:latin typeface="Arial"/>
                    <a:ea typeface="+mn-ea"/>
                    <a:cs typeface="Arial"/>
                  </a:rPr>
                  <a:pPr marL="0" indent="0" algn="r"/>
                  <a:t> 616 </a:t>
                </a:fld>
                <a:endParaRPr lang="en-AU" sz="1200" b="0" i="0" u="none" strike="noStrike">
                  <a:solidFill>
                    <a:schemeClr val="bg1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" name="TextBox 29">
                <a:extLst>
                  <a:ext uri="{FF2B5EF4-FFF2-40B4-BE49-F238E27FC236}">
                    <a16:creationId xmlns:a16="http://schemas.microsoft.com/office/drawing/2014/main" id="{75CA9CB9-5F8F-A436-C910-535859EC9318}"/>
                  </a:ext>
                </a:extLst>
              </p:cNvPr>
              <p:cNvSpPr txBox="1"/>
              <p:nvPr/>
            </p:nvSpPr>
            <p:spPr>
              <a:xfrm>
                <a:off x="1622359" y="1167148"/>
                <a:ext cx="523637" cy="241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fld id="{A2DD6241-B3EF-4B15-969C-4B8BE21ED643}" type="TxLink">
                  <a:rPr lang="en-US" sz="1200" b="0" i="0" u="none" strike="noStrike">
                    <a:solidFill>
                      <a:schemeClr val="bg1"/>
                    </a:solidFill>
                    <a:latin typeface="Arial"/>
                    <a:ea typeface="+mn-ea"/>
                    <a:cs typeface="Arial"/>
                  </a:rPr>
                  <a:pPr marL="0" indent="0" algn="r"/>
                  <a:t> 8,297 </a:t>
                </a:fld>
                <a:endParaRPr lang="en-AU" sz="1200" b="0" i="0" u="none" strike="noStrike">
                  <a:solidFill>
                    <a:schemeClr val="bg1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TextBox 30">
                <a:extLst>
                  <a:ext uri="{FF2B5EF4-FFF2-40B4-BE49-F238E27FC236}">
                    <a16:creationId xmlns:a16="http://schemas.microsoft.com/office/drawing/2014/main" id="{08D7FD02-9CCD-658E-6741-8CD8509EA3EA}"/>
                  </a:ext>
                </a:extLst>
              </p:cNvPr>
              <p:cNvSpPr txBox="1"/>
              <p:nvPr/>
            </p:nvSpPr>
            <p:spPr>
              <a:xfrm>
                <a:off x="1627168" y="1403289"/>
                <a:ext cx="523637" cy="241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fld id="{938C79A7-B1E6-4572-BBC5-9E692F2CE38E}" type="TxLink">
                  <a:rPr lang="en-US" sz="1200" b="0" i="0" u="none" strike="noStrike">
                    <a:solidFill>
                      <a:schemeClr val="bg1"/>
                    </a:solidFill>
                    <a:latin typeface="Arial"/>
                    <a:ea typeface="+mn-ea"/>
                    <a:cs typeface="Arial"/>
                  </a:rPr>
                  <a:pPr marL="0" indent="0" algn="r"/>
                  <a:t> 11,269 </a:t>
                </a:fld>
                <a:endParaRPr lang="en-AU" sz="1200" b="0" i="0" u="none" strike="noStrike">
                  <a:solidFill>
                    <a:schemeClr val="bg1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" name="TextBox 31">
                <a:extLst>
                  <a:ext uri="{FF2B5EF4-FFF2-40B4-BE49-F238E27FC236}">
                    <a16:creationId xmlns:a16="http://schemas.microsoft.com/office/drawing/2014/main" id="{A30647D8-94AB-A80F-525A-9EF0D008FCE6}"/>
                  </a:ext>
                </a:extLst>
              </p:cNvPr>
              <p:cNvSpPr txBox="1"/>
              <p:nvPr/>
            </p:nvSpPr>
            <p:spPr>
              <a:xfrm>
                <a:off x="1627167" y="1658479"/>
                <a:ext cx="523636" cy="241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/>
                <a:fld id="{81B0185A-CF43-41A4-A1AC-D8C7A5809338}" type="TxLink">
                  <a:rPr lang="en-US" sz="1200" b="0" i="0" u="none" strike="noStrike">
                    <a:solidFill>
                      <a:schemeClr val="bg1"/>
                    </a:solidFill>
                    <a:latin typeface="Arial"/>
                    <a:ea typeface="+mn-ea"/>
                    <a:cs typeface="Arial"/>
                  </a:rPr>
                  <a:pPr marL="0" indent="0" algn="r"/>
                  <a:t> 65,417 </a:t>
                </a:fld>
                <a:endParaRPr lang="en-AU" sz="1200" b="0" i="0" u="none" strike="noStrike">
                  <a:solidFill>
                    <a:schemeClr val="bg1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261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evolving membership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13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973B13B-546F-95FA-84FE-228B64A29587}"/>
              </a:ext>
            </a:extLst>
          </p:cNvPr>
          <p:cNvGraphicFramePr>
            <a:graphicFrameLocks noGrp="1"/>
          </p:cNvGraphicFramePr>
          <p:nvPr/>
        </p:nvGraphicFramePr>
        <p:xfrm>
          <a:off x="1913507" y="1421660"/>
          <a:ext cx="8559540" cy="444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885">
                  <a:extLst>
                    <a:ext uri="{9D8B030D-6E8A-4147-A177-3AD203B41FA5}">
                      <a16:colId xmlns:a16="http://schemas.microsoft.com/office/drawing/2014/main" val="4138842746"/>
                    </a:ext>
                  </a:extLst>
                </a:gridCol>
                <a:gridCol w="2139885">
                  <a:extLst>
                    <a:ext uri="{9D8B030D-6E8A-4147-A177-3AD203B41FA5}">
                      <a16:colId xmlns:a16="http://schemas.microsoft.com/office/drawing/2014/main" val="2960831169"/>
                    </a:ext>
                  </a:extLst>
                </a:gridCol>
                <a:gridCol w="2139885">
                  <a:extLst>
                    <a:ext uri="{9D8B030D-6E8A-4147-A177-3AD203B41FA5}">
                      <a16:colId xmlns:a16="http://schemas.microsoft.com/office/drawing/2014/main" val="9153177"/>
                    </a:ext>
                  </a:extLst>
                </a:gridCol>
                <a:gridCol w="2139885">
                  <a:extLst>
                    <a:ext uri="{9D8B030D-6E8A-4147-A177-3AD203B41FA5}">
                      <a16:colId xmlns:a16="http://schemas.microsoft.com/office/drawing/2014/main" val="2591210741"/>
                    </a:ext>
                  </a:extLst>
                </a:gridCol>
              </a:tblGrid>
              <a:tr h="265116">
                <a:tc gridSpan="4">
                  <a:txBody>
                    <a:bodyPr/>
                    <a:lstStyle/>
                    <a:p>
                      <a:r>
                        <a:rPr lang="en-US" dirty="0"/>
                        <a:t>A snapshot of scheme membership  - 5 years ago &amp; 5 years in future*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08480"/>
                  </a:ext>
                </a:extLst>
              </a:tr>
              <a:tr h="7600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Membership type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2018</a:t>
                      </a:r>
                      <a:endParaRPr lang="en-A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2023</a:t>
                      </a:r>
                      <a:endParaRPr lang="en-A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2028</a:t>
                      </a:r>
                      <a:endParaRPr lang="en-AU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383353"/>
                  </a:ext>
                </a:extLst>
              </a:tr>
              <a:tr h="7600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Active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25,031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12,741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5,201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465398"/>
                  </a:ext>
                </a:extLst>
              </a:tr>
              <a:tr h="7600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Deferred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11,111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8,588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3,582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893242"/>
                  </a:ext>
                </a:extLst>
              </a:tr>
              <a:tr h="7600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Pension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66,492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65,511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60,856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352948"/>
                  </a:ext>
                </a:extLst>
              </a:tr>
              <a:tr h="760045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</a:t>
                      </a:r>
                      <a:endParaRPr lang="en-A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102,634</a:t>
                      </a:r>
                      <a:endParaRPr lang="en-A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86,840</a:t>
                      </a:r>
                      <a:endParaRPr lang="en-A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69,639</a:t>
                      </a:r>
                      <a:endParaRPr lang="en-A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0107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3F68F2-1917-A7C2-9F26-06A3B732A523}"/>
              </a:ext>
            </a:extLst>
          </p:cNvPr>
          <p:cNvSpPr txBox="1"/>
          <p:nvPr/>
        </p:nvSpPr>
        <p:spPr>
          <a:xfrm>
            <a:off x="9066071" y="5917297"/>
            <a:ext cx="271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*As at 30 June</a:t>
            </a:r>
          </a:p>
        </p:txBody>
      </p:sp>
    </p:spTree>
    <p:extLst>
      <p:ext uri="{BB962C8B-B14F-4D97-AF65-F5344CB8AC3E}">
        <p14:creationId xmlns:p14="http://schemas.microsoft.com/office/powerpoint/2010/main" val="135700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PENSION member - CPI CHANGES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3BCE8C7-D3B8-4A6B-9249-5B94BAAB0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598" y="1249773"/>
            <a:ext cx="5214067" cy="4945712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15000"/>
              </a:lnSpc>
              <a:spcAft>
                <a:spcPts val="800"/>
              </a:spcAft>
            </a:pPr>
            <a:endParaRPr lang="en-A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n-A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IN A CPI </a:t>
            </a:r>
            <a:r>
              <a:rPr lang="en-A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BASKET?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Recreation &amp; Culture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Insurance &amp; financial services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non-alcoholic beverages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 &amp; tobacco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Clothing &amp; footwear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Furnishing, household equipment/services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F2B1C44E-0E26-4636-8D3C-1FA54843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063" y="1534602"/>
            <a:ext cx="5384687" cy="4436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7C"/>
                </a:solidFill>
              </a:rPr>
              <a:t>State Super pension members enjoy an important benefit that offsets cost-of-living pressures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7C"/>
                </a:solidFill>
              </a:rPr>
              <a:t>In the 1970s legislation was introduced to index State Super pension to the CPI (Consumer Price Index)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7C"/>
                </a:solidFill>
              </a:rPr>
              <a:t>CPI measures the change in the price of a fixed “basket” of goods and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7C"/>
                </a:solidFill>
              </a:rPr>
              <a:t>Pensions are adjusted each October to reflect CPI 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7C"/>
                </a:solidFill>
              </a:rPr>
              <a:t>Most years this represents an increase in pension amounts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7C"/>
                </a:solidFill>
              </a:rPr>
              <a:t>For 2023 the adjustment rate was </a:t>
            </a:r>
            <a:r>
              <a:rPr lang="en-US" b="1" dirty="0">
                <a:solidFill>
                  <a:srgbClr val="00447C"/>
                </a:solidFill>
              </a:rPr>
              <a:t>6.6%</a:t>
            </a:r>
            <a:r>
              <a:rPr lang="en-US" dirty="0">
                <a:solidFill>
                  <a:srgbClr val="00447C"/>
                </a:solidFill>
              </a:rPr>
              <a:t> (based on CPI Sydney Index). This compares to an Australia wide CPI rise of 6.0%</a:t>
            </a:r>
          </a:p>
        </p:txBody>
      </p:sp>
      <p:pic>
        <p:nvPicPr>
          <p:cNvPr id="5" name="Graphic 4" descr="Shopping cart with solid fill">
            <a:extLst>
              <a:ext uri="{FF2B5EF4-FFF2-40B4-BE49-F238E27FC236}">
                <a16:creationId xmlns:a16="http://schemas.microsoft.com/office/drawing/2014/main" id="{FCC3299D-BBF0-10F4-1061-AEF36D644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5741" y="1992465"/>
            <a:ext cx="1516048" cy="15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CPI changes to PENSIONS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Graphic 4" descr="Shopping cart with solid fill">
            <a:extLst>
              <a:ext uri="{FF2B5EF4-FFF2-40B4-BE49-F238E27FC236}">
                <a16:creationId xmlns:a16="http://schemas.microsoft.com/office/drawing/2014/main" id="{FCC3299D-BBF0-10F4-1061-AEF36D644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7142" y="1495622"/>
            <a:ext cx="1565258" cy="1565258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1B1858C-0C80-DB34-46FF-74D19F6422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498421"/>
          <a:ext cx="109728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8167890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67798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291080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213335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101263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500530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3388613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5275934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624651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19721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670329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1934536"/>
                    </a:ext>
                  </a:extLst>
                </a:gridCol>
              </a:tblGrid>
              <a:tr h="503982">
                <a:tc>
                  <a:txBody>
                    <a:bodyPr/>
                    <a:lstStyle/>
                    <a:p>
                      <a:r>
                        <a:rPr lang="en-US" sz="1400" dirty="0"/>
                        <a:t>Year 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CPI increase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 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CPI increase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 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CPI increase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 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CPI increase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 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CPI increase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 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CPI increase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364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1980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11.0%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1990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8.1%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2000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3.3%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2010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2.9%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2020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-1.0%*</a:t>
                      </a:r>
                      <a:endParaRPr lang="en-A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31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1981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8.9%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1991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2.8%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2001</a:t>
                      </a:r>
                      <a:endParaRPr kumimoji="0" lang="en-A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6.3%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2011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3.8%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2021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4.1%</a:t>
                      </a:r>
                      <a:endParaRPr lang="en-A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70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1982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11.1%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1992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1.0%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2002</a:t>
                      </a:r>
                      <a:endParaRPr kumimoji="0" lang="en-A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2.8%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2012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1.3%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2022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5.3%</a:t>
                      </a:r>
                      <a:endParaRPr lang="en-A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87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1973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12.5%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1983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11.0%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1993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1.8%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2003</a:t>
                      </a:r>
                      <a:endParaRPr kumimoji="0" lang="en-A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2.4%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2.6%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2023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6.6%</a:t>
                      </a:r>
                      <a:endParaRPr lang="en-A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5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1974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14.3%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1984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3.0%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1994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1.5%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2004</a:t>
                      </a:r>
                      <a:endParaRPr kumimoji="0" lang="en-A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2.8%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8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1975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16.9%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1985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6.5%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1995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4.9%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2005</a:t>
                      </a:r>
                      <a:endParaRPr kumimoji="0" lang="en-A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2.4%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2.2%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14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1976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11.9%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1986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8.8%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1996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3.9%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2006</a:t>
                      </a:r>
                      <a:endParaRPr kumimoji="0" lang="en-A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3.8%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0.9%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2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1977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11.9%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1987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9.3%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1997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0.3%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2007</a:t>
                      </a:r>
                      <a:endParaRPr kumimoji="0" lang="en-A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1.7%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2017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2.2%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13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1978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7.5%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1988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7.3%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1998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1.3%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2008</a:t>
                      </a:r>
                      <a:endParaRPr kumimoji="0" lang="en-A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4.3%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2018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2.1%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32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1979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9.8%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1989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8.0%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1999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1.3%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2009</a:t>
                      </a:r>
                      <a:endParaRPr kumimoji="0" lang="en-A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1.3%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2019</a:t>
                      </a:r>
                      <a:endParaRPr lang="en-A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1.7%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8433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1F09838-5089-339D-6952-FC5518634925}"/>
              </a:ext>
            </a:extLst>
          </p:cNvPr>
          <p:cNvSpPr txBox="1"/>
          <p:nvPr/>
        </p:nvSpPr>
        <p:spPr>
          <a:xfrm>
            <a:off x="492981" y="5795887"/>
            <a:ext cx="960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</a:t>
            </a:r>
            <a:r>
              <a:rPr lang="en-US" sz="1200" dirty="0"/>
              <a:t>Negative CPI of -1.0% resulted in no change to pension amounts in 2020, but was offset against the following year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18454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C135EB-7B06-CF1E-591E-2E80928F0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9" t="8655" r="6107"/>
          <a:stretch/>
        </p:blipFill>
        <p:spPr>
          <a:xfrm>
            <a:off x="9235615" y="2892263"/>
            <a:ext cx="2781744" cy="2978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CENTENARIANS – the “100+ club”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16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973B13B-546F-95FA-84FE-228B64A29587}"/>
              </a:ext>
            </a:extLst>
          </p:cNvPr>
          <p:cNvGraphicFramePr>
            <a:graphicFrameLocks noGrp="1"/>
          </p:cNvGraphicFramePr>
          <p:nvPr/>
        </p:nvGraphicFramePr>
        <p:xfrm>
          <a:off x="548004" y="1465296"/>
          <a:ext cx="5755228" cy="4566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805">
                  <a:extLst>
                    <a:ext uri="{9D8B030D-6E8A-4147-A177-3AD203B41FA5}">
                      <a16:colId xmlns:a16="http://schemas.microsoft.com/office/drawing/2014/main" val="4138842746"/>
                    </a:ext>
                  </a:extLst>
                </a:gridCol>
                <a:gridCol w="3659423">
                  <a:extLst>
                    <a:ext uri="{9D8B030D-6E8A-4147-A177-3AD203B41FA5}">
                      <a16:colId xmlns:a16="http://schemas.microsoft.com/office/drawing/2014/main" val="146062069"/>
                    </a:ext>
                  </a:extLst>
                </a:gridCol>
              </a:tblGrid>
              <a:tr h="440343">
                <a:tc gridSpan="2">
                  <a:txBody>
                    <a:bodyPr/>
                    <a:lstStyle/>
                    <a:p>
                      <a:r>
                        <a:rPr lang="en-US" dirty="0"/>
                        <a:t>A snapshot of State Super Centenarians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08480"/>
                  </a:ext>
                </a:extLst>
              </a:tr>
              <a:tr h="440343">
                <a:tc>
                  <a:txBody>
                    <a:bodyPr/>
                    <a:lstStyle/>
                    <a:p>
                      <a:r>
                        <a:rPr lang="en-US" dirty="0"/>
                        <a:t>Members 100+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117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60415"/>
                  </a:ext>
                </a:extLst>
              </a:tr>
              <a:tr h="760045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 Women (79%)</a:t>
                      </a:r>
                    </a:p>
                    <a:p>
                      <a:r>
                        <a:rPr lang="en-US" dirty="0"/>
                        <a:t>25 Men (21%)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465398"/>
                  </a:ext>
                </a:extLst>
              </a:tr>
              <a:tr h="760045">
                <a:tc>
                  <a:txBody>
                    <a:bodyPr/>
                    <a:lstStyle/>
                    <a:p>
                      <a:r>
                        <a:rPr lang="en-US" dirty="0"/>
                        <a:t>Type of pension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 primary pension (32%)</a:t>
                      </a:r>
                    </a:p>
                    <a:p>
                      <a:r>
                        <a:rPr lang="en-US" dirty="0"/>
                        <a:t>79 spouse pension (68%)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893242"/>
                  </a:ext>
                </a:extLst>
              </a:tr>
              <a:tr h="1085778">
                <a:tc>
                  <a:txBody>
                    <a:bodyPr/>
                    <a:lstStyle/>
                    <a:p>
                      <a:r>
                        <a:rPr lang="en-US" dirty="0"/>
                        <a:t>Industry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 were employed (or their spouse employed) by NSW Department of Education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461369"/>
                  </a:ext>
                </a:extLst>
              </a:tr>
              <a:tr h="440343">
                <a:tc>
                  <a:txBody>
                    <a:bodyPr/>
                    <a:lstStyle/>
                    <a:p>
                      <a:r>
                        <a:rPr lang="en-US" dirty="0"/>
                        <a:t>Years receiving pension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of 30 years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398398"/>
                  </a:ext>
                </a:extLst>
              </a:tr>
              <a:tr h="440343">
                <a:tc>
                  <a:txBody>
                    <a:bodyPr/>
                    <a:lstStyle/>
                    <a:p>
                      <a:r>
                        <a:rPr lang="en-US" dirty="0"/>
                        <a:t>Residence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 live in NSW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7081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B0215A8-6775-C4E9-469D-D352A0961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992"/>
          <a:stretch/>
        </p:blipFill>
        <p:spPr>
          <a:xfrm>
            <a:off x="6669978" y="1465295"/>
            <a:ext cx="2684907" cy="2916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EFC5D-ED1B-00EA-6B99-7774CA734348}"/>
              </a:ext>
            </a:extLst>
          </p:cNvPr>
          <p:cNvSpPr txBox="1"/>
          <p:nvPr/>
        </p:nvSpPr>
        <p:spPr>
          <a:xfrm>
            <a:off x="6571509" y="4450453"/>
            <a:ext cx="2664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Pension member Joyce Wright as a teenager</a:t>
            </a:r>
            <a:endParaRPr lang="en-A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BC370-A287-0039-F747-188CB9E051C9}"/>
              </a:ext>
            </a:extLst>
          </p:cNvPr>
          <p:cNvSpPr txBox="1"/>
          <p:nvPr/>
        </p:nvSpPr>
        <p:spPr>
          <a:xfrm>
            <a:off x="9066071" y="5917297"/>
            <a:ext cx="271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Joyce celebrating 100 years</a:t>
            </a:r>
          </a:p>
        </p:txBody>
      </p:sp>
    </p:spTree>
    <p:extLst>
      <p:ext uri="{BB962C8B-B14F-4D97-AF65-F5344CB8AC3E}">
        <p14:creationId xmlns:p14="http://schemas.microsoft.com/office/powerpoint/2010/main" val="417281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CENTENARIANS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17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973B13B-546F-95FA-84FE-228B64A29587}"/>
              </a:ext>
            </a:extLst>
          </p:cNvPr>
          <p:cNvGraphicFramePr>
            <a:graphicFrameLocks noGrp="1"/>
          </p:cNvGraphicFramePr>
          <p:nvPr/>
        </p:nvGraphicFramePr>
        <p:xfrm>
          <a:off x="568713" y="1852382"/>
          <a:ext cx="5451850" cy="3748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40">
                  <a:extLst>
                    <a:ext uri="{9D8B030D-6E8A-4147-A177-3AD203B41FA5}">
                      <a16:colId xmlns:a16="http://schemas.microsoft.com/office/drawing/2014/main" val="4138842746"/>
                    </a:ext>
                  </a:extLst>
                </a:gridCol>
                <a:gridCol w="3808010">
                  <a:extLst>
                    <a:ext uri="{9D8B030D-6E8A-4147-A177-3AD203B41FA5}">
                      <a16:colId xmlns:a16="http://schemas.microsoft.com/office/drawing/2014/main" val="146062069"/>
                    </a:ext>
                  </a:extLst>
                </a:gridCol>
              </a:tblGrid>
              <a:tr h="440343">
                <a:tc gridSpan="2">
                  <a:txBody>
                    <a:bodyPr/>
                    <a:lstStyle/>
                    <a:p>
                      <a:r>
                        <a:rPr lang="en-US" dirty="0"/>
                        <a:t>Guy Wilkie Warren AM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08480"/>
                  </a:ext>
                </a:extLst>
              </a:tr>
              <a:tr h="610005">
                <a:tc>
                  <a:txBody>
                    <a:bodyPr/>
                    <a:lstStyle/>
                    <a:p>
                      <a:r>
                        <a:rPr lang="en-US" dirty="0"/>
                        <a:t>Date of birth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1921 (aged 102)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465398"/>
                  </a:ext>
                </a:extLst>
              </a:tr>
              <a:tr h="665922">
                <a:tc>
                  <a:txBody>
                    <a:bodyPr/>
                    <a:lstStyle/>
                    <a:p>
                      <a:r>
                        <a:rPr lang="en-US" dirty="0"/>
                        <a:t>Occupation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Artist (Painter), Educator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893242"/>
                  </a:ext>
                </a:extLst>
              </a:tr>
              <a:tr h="1085778">
                <a:tc>
                  <a:txBody>
                    <a:bodyPr/>
                    <a:lstStyle/>
                    <a:p>
                      <a:r>
                        <a:rPr lang="en-US" dirty="0"/>
                        <a:t>Awards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Archibald Prize 1985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Member of the Order of Australia 2014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54296"/>
                  </a:ext>
                </a:extLst>
              </a:tr>
              <a:tr h="843366">
                <a:tc>
                  <a:txBody>
                    <a:bodyPr/>
                    <a:lstStyle/>
                    <a:p>
                      <a:r>
                        <a:rPr lang="en-US" dirty="0"/>
                        <a:t>Scheme employer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Sydney College of Arts</a:t>
                      </a:r>
                    </a:p>
                    <a:p>
                      <a:r>
                        <a:rPr lang="en-US" dirty="0"/>
                        <a:t>University of Technology Sydney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46136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6D92F02-CB82-8EC7-EE7C-6BB2B2CF0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37"/>
          <a:stretch/>
        </p:blipFill>
        <p:spPr>
          <a:xfrm>
            <a:off x="6528054" y="1852382"/>
            <a:ext cx="5054346" cy="37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3704DEDC-8444-B573-FFDA-9AD3D4A1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997" y="1776720"/>
            <a:ext cx="8301019" cy="1765174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89269" y="6356351"/>
            <a:ext cx="2704496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December 13, 2022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0993765" y="6356351"/>
            <a:ext cx="58863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D2811952-A544-D24C-B796-A36869B3E156}" type="slidenum">
              <a:rPr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16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UKRAINE-RUSSIA CONFLICT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FFF086A-A20F-A07B-EE0C-1D58D31FECAB}"/>
              </a:ext>
            </a:extLst>
          </p:cNvPr>
          <p:cNvSpPr txBox="1">
            <a:spLocks/>
          </p:cNvSpPr>
          <p:nvPr/>
        </p:nvSpPr>
        <p:spPr>
          <a:xfrm>
            <a:off x="359158" y="2081510"/>
            <a:ext cx="5059003" cy="373025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 market fell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 to supply chains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 in energy prices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 of inflation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Sharp rise in interest rates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Repri</a:t>
            </a:r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cing of assets (listed and unlisted)</a:t>
            </a:r>
          </a:p>
          <a:p>
            <a:pPr lvl="2"/>
            <a:endParaRPr lang="en-AU" sz="2400" dirty="0">
              <a:solidFill>
                <a:srgbClr val="00447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18427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CA34E-6235-7F40-AC58-F68B4ACF1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548" y="1642958"/>
            <a:ext cx="5768078" cy="37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8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Geopolitical tensions – china and u.s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FFF086A-A20F-A07B-EE0C-1D58D31FECAB}"/>
              </a:ext>
            </a:extLst>
          </p:cNvPr>
          <p:cNvSpPr txBox="1">
            <a:spLocks/>
          </p:cNvSpPr>
          <p:nvPr/>
        </p:nvSpPr>
        <p:spPr>
          <a:xfrm>
            <a:off x="260121" y="1779632"/>
            <a:ext cx="7846649" cy="291772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drawdowns in equity markets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Exacerbated inflation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production costs fed inflation spiral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Softening in the equity market by November 2022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technology companies down by over 30%</a:t>
            </a:r>
          </a:p>
          <a:p>
            <a:pPr lvl="2"/>
            <a:endParaRPr lang="en-AU" sz="2400" dirty="0">
              <a:solidFill>
                <a:srgbClr val="00447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18427B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355F4E-EEFC-F27F-E92A-E3D7E03EF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80960"/>
              </p:ext>
            </p:extLst>
          </p:nvPr>
        </p:nvGraphicFramePr>
        <p:xfrm>
          <a:off x="8106770" y="3842251"/>
          <a:ext cx="3838584" cy="21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D33FA56-C060-5CAC-3126-99DE2A43A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062" y="1366461"/>
            <a:ext cx="3600000" cy="2348566"/>
          </a:xfrm>
          <a:prstGeom prst="rect">
            <a:avLst/>
          </a:prstGeom>
        </p:spPr>
      </p:pic>
      <p:pic>
        <p:nvPicPr>
          <p:cNvPr id="6" name="Picture 5" descr="A container with a flag and china flag&#10;&#10;Description automatically generated">
            <a:extLst>
              <a:ext uri="{FF2B5EF4-FFF2-40B4-BE49-F238E27FC236}">
                <a16:creationId xmlns:a16="http://schemas.microsoft.com/office/drawing/2014/main" id="{3EA869E9-A6DB-6063-DA65-ACCF4DF42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319" y="4316052"/>
            <a:ext cx="2884916" cy="1440000"/>
          </a:xfrm>
          <a:prstGeom prst="rect">
            <a:avLst/>
          </a:prstGeom>
        </p:spPr>
      </p:pic>
      <p:pic>
        <p:nvPicPr>
          <p:cNvPr id="7" name="Picture 6" descr="A person speaking into a megaphone&#10;&#10;Description automatically generated">
            <a:extLst>
              <a:ext uri="{FF2B5EF4-FFF2-40B4-BE49-F238E27FC236}">
                <a16:creationId xmlns:a16="http://schemas.microsoft.com/office/drawing/2014/main" id="{11C01BB0-195A-D467-81AA-31699A639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968" y="4316052"/>
            <a:ext cx="216212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of gpt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4</a:t>
            </a:fld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FFF086A-A20F-A07B-EE0C-1D58D31FECAB}"/>
              </a:ext>
            </a:extLst>
          </p:cNvPr>
          <p:cNvSpPr txBox="1">
            <a:spLocks/>
          </p:cNvSpPr>
          <p:nvPr/>
        </p:nvSpPr>
        <p:spPr>
          <a:xfrm>
            <a:off x="359159" y="2081510"/>
            <a:ext cx="8170692" cy="402571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Notable shift in market sentiment with launch of GPT (November 2022)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 market shift – favourable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 market remained volatile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continuous learning and adaptation to evolution in the market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 fluctuation of almost 50% from peak to trough (18 months)</a:t>
            </a:r>
          </a:p>
          <a:p>
            <a:pPr lvl="2"/>
            <a:endParaRPr lang="en-AU" sz="2400" dirty="0">
              <a:solidFill>
                <a:srgbClr val="00447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18427B"/>
              </a:solidFill>
            </a:endParaRPr>
          </a:p>
        </p:txBody>
      </p:sp>
      <p:pic>
        <p:nvPicPr>
          <p:cNvPr id="4" name="Picture 3" descr="A close-up of a phone screen&#10;&#10;Description automatically generated">
            <a:extLst>
              <a:ext uri="{FF2B5EF4-FFF2-40B4-BE49-F238E27FC236}">
                <a16:creationId xmlns:a16="http://schemas.microsoft.com/office/drawing/2014/main" id="{8ADA255F-A965-3698-178F-FF3AA511B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565" y="2756651"/>
            <a:ext cx="2972921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7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FFF086A-A20F-A07B-EE0C-1D58D31FECAB}"/>
              </a:ext>
            </a:extLst>
          </p:cNvPr>
          <p:cNvSpPr txBox="1">
            <a:spLocks/>
          </p:cNvSpPr>
          <p:nvPr/>
        </p:nvSpPr>
        <p:spPr>
          <a:xfrm>
            <a:off x="359158" y="2081510"/>
            <a:ext cx="11060903" cy="240065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fortify our portfolio in times of uncertainty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sufficient liquidity to meet payments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 – gradually reduce holdings in illiquid assets (e.g. sale of equity in Queensland Airport)</a:t>
            </a:r>
          </a:p>
          <a:p>
            <a:pPr lvl="2"/>
            <a:r>
              <a:rPr lang="en-AU" sz="2400" dirty="0">
                <a:solidFill>
                  <a:srgbClr val="00447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challenges but also new opportunities in 2024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18427B"/>
              </a:solidFill>
            </a:endParaRPr>
          </a:p>
        </p:txBody>
      </p:sp>
      <p:pic>
        <p:nvPicPr>
          <p:cNvPr id="5" name="Picture 4" descr="Aerial view of a large airport&#10;&#10;Description automatically generated">
            <a:extLst>
              <a:ext uri="{FF2B5EF4-FFF2-40B4-BE49-F238E27FC236}">
                <a16:creationId xmlns:a16="http://schemas.microsoft.com/office/drawing/2014/main" id="{2C8ECF3E-38F0-34A5-11DD-EA898C9F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989" y="3807725"/>
            <a:ext cx="3125092" cy="2069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E4640-5EAB-ED31-8D5F-27416CF1C28C}"/>
              </a:ext>
            </a:extLst>
          </p:cNvPr>
          <p:cNvSpPr txBox="1"/>
          <p:nvPr/>
        </p:nvSpPr>
        <p:spPr>
          <a:xfrm>
            <a:off x="9541169" y="3530726"/>
            <a:ext cx="1746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Gold Coast Airport</a:t>
            </a:r>
            <a:endParaRPr lang="en-A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2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3704DEDC-8444-B573-FFDA-9AD3D4A1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997" y="1776720"/>
            <a:ext cx="8301019" cy="1765174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89269" y="6356351"/>
            <a:ext cx="2704496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December 13, 2022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0993765" y="6356351"/>
            <a:ext cx="58863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D2811952-A544-D24C-B796-A36869B3E156}" type="slidenum">
              <a:rPr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075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 ENGAGEMENT </a:t>
            </a:r>
            <a:br>
              <a:rPr lang="en-US" dirty="0"/>
            </a:br>
            <a:r>
              <a:rPr lang="en-US" sz="1800" dirty="0"/>
              <a:t>annual member meeting 2023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Nada Siratkov, Chief Experience Officer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December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4529-F2A6-1531-BC08-BD49326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dna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2E355E5-42C8-4084-AAD7-1D893430937A}"/>
              </a:ext>
            </a:extLst>
          </p:cNvPr>
          <p:cNvGrpSpPr>
            <a:grpSpLocks noChangeAspect="1"/>
          </p:cNvGrpSpPr>
          <p:nvPr/>
        </p:nvGrpSpPr>
        <p:grpSpPr>
          <a:xfrm>
            <a:off x="755096" y="1642958"/>
            <a:ext cx="10681808" cy="4383087"/>
            <a:chOff x="1192213" y="2298700"/>
            <a:chExt cx="9710737" cy="3984625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8081E9A-F991-4ED2-BDA5-4F5B1C0F0504}"/>
                </a:ext>
              </a:extLst>
            </p:cNvPr>
            <p:cNvSpPr txBox="1"/>
            <p:nvPr/>
          </p:nvSpPr>
          <p:spPr>
            <a:xfrm>
              <a:off x="8805863" y="5003800"/>
              <a:ext cx="2097087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447C"/>
                  </a:solidFill>
                  <a:latin typeface="+mj-lt"/>
                </a:rPr>
                <a:t>State Super (SAS Trustee Corporation)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A8C4B34-4A7B-4F6A-9D94-6C475DCA86DD}"/>
                </a:ext>
              </a:extLst>
            </p:cNvPr>
            <p:cNvSpPr txBox="1"/>
            <p:nvPr/>
          </p:nvSpPr>
          <p:spPr>
            <a:xfrm>
              <a:off x="6892925" y="4198938"/>
              <a:ext cx="2198688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447C"/>
                  </a:solidFill>
                  <a:latin typeface="Univers Condensed Light" panose="020B0604020202020204" pitchFamily="34" charset="0"/>
                </a:rPr>
                <a:t>State Authorities Superannuation Board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1A8786C-10F7-485F-B088-4AD06B3E5C30}"/>
                </a:ext>
              </a:extLst>
            </p:cNvPr>
            <p:cNvSpPr txBox="1"/>
            <p:nvPr/>
          </p:nvSpPr>
          <p:spPr>
            <a:xfrm>
              <a:off x="5000625" y="4959350"/>
              <a:ext cx="2200275" cy="1323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447C"/>
                  </a:solidFill>
                  <a:latin typeface="Bauhaus 93" panose="04030905020B02020C02" pitchFamily="82" charset="0"/>
                </a:rPr>
                <a:t>State Public Service Superannuation Board 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0BCB02F-65AB-468E-9EEA-EC326A4E436B}"/>
                </a:ext>
              </a:extLst>
            </p:cNvPr>
            <p:cNvSpPr txBox="1"/>
            <p:nvPr/>
          </p:nvSpPr>
          <p:spPr>
            <a:xfrm>
              <a:off x="3090863" y="4230688"/>
              <a:ext cx="2238375" cy="1016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447C"/>
                  </a:solidFill>
                  <a:latin typeface="Bookman Old Style" panose="02050604050505020204" pitchFamily="18" charset="0"/>
                </a:rPr>
                <a:t>State Superannuation Board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00E02F2-BE02-4732-8387-1561D78AF165}"/>
                </a:ext>
              </a:extLst>
            </p:cNvPr>
            <p:cNvSpPr txBox="1"/>
            <p:nvPr/>
          </p:nvSpPr>
          <p:spPr>
            <a:xfrm>
              <a:off x="1192213" y="4937125"/>
              <a:ext cx="2097087" cy="1246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dirty="0">
                  <a:solidFill>
                    <a:srgbClr val="00447C"/>
                  </a:solidFill>
                  <a:latin typeface="Edwardian Script ITC" panose="030303020407070D0804" pitchFamily="66" charset="0"/>
                </a:rPr>
                <a:t>State Provident Fund Management Board</a:t>
              </a:r>
            </a:p>
          </p:txBody>
        </p:sp>
        <p:grpSp>
          <p:nvGrpSpPr>
            <p:cNvPr id="140" name="Group 3">
              <a:extLst>
                <a:ext uri="{FF2B5EF4-FFF2-40B4-BE49-F238E27FC236}">
                  <a16:creationId xmlns:a16="http://schemas.microsoft.com/office/drawing/2014/main" id="{4FA99ACC-FBBF-4236-B3B1-F2AFE6B0DE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7150" y="2298700"/>
              <a:ext cx="7597775" cy="2624138"/>
              <a:chOff x="3341901" y="3952567"/>
              <a:chExt cx="16093066" cy="5561603"/>
            </a:xfrm>
          </p:grpSpPr>
          <p:grpSp>
            <p:nvGrpSpPr>
              <p:cNvPr id="145" name="Group 4">
                <a:extLst>
                  <a:ext uri="{FF2B5EF4-FFF2-40B4-BE49-F238E27FC236}">
                    <a16:creationId xmlns:a16="http://schemas.microsoft.com/office/drawing/2014/main" id="{B4CC09F5-9ACD-413C-9B31-C46FFB319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1901" y="3952567"/>
                <a:ext cx="16093066" cy="1857232"/>
                <a:chOff x="3341901" y="3952567"/>
                <a:chExt cx="16093066" cy="1857232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14572F91-5CCC-47F2-ABAD-F6FFD6BE9607}"/>
                    </a:ext>
                  </a:extLst>
                </p:cNvPr>
                <p:cNvSpPr/>
                <p:nvPr/>
              </p:nvSpPr>
              <p:spPr>
                <a:xfrm>
                  <a:off x="3341901" y="3952567"/>
                  <a:ext cx="4024949" cy="1857232"/>
                </a:xfrm>
                <a:prstGeom prst="rect">
                  <a:avLst/>
                </a:prstGeom>
                <a:solidFill>
                  <a:srgbClr val="0071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49E1C2CB-4602-417C-BC4B-CB8F52A72DCB}"/>
                    </a:ext>
                  </a:extLst>
                </p:cNvPr>
                <p:cNvSpPr/>
                <p:nvPr/>
              </p:nvSpPr>
              <p:spPr>
                <a:xfrm>
                  <a:off x="7366850" y="3952567"/>
                  <a:ext cx="4021585" cy="1857232"/>
                </a:xfrm>
                <a:prstGeom prst="rect">
                  <a:avLst/>
                </a:prstGeom>
                <a:solidFill>
                  <a:srgbClr val="00A4E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EC8A4D6D-D7CD-4ECB-A1FB-D826D39F0C66}"/>
                    </a:ext>
                  </a:extLst>
                </p:cNvPr>
                <p:cNvSpPr/>
                <p:nvPr/>
              </p:nvSpPr>
              <p:spPr>
                <a:xfrm>
                  <a:off x="11388435" y="3952567"/>
                  <a:ext cx="4024947" cy="1857232"/>
                </a:xfrm>
                <a:prstGeom prst="rect">
                  <a:avLst/>
                </a:prstGeom>
                <a:solidFill>
                  <a:srgbClr val="B30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7790EF3C-92D4-428D-A6E2-66A8A8B584B0}"/>
                    </a:ext>
                  </a:extLst>
                </p:cNvPr>
                <p:cNvSpPr/>
                <p:nvPr/>
              </p:nvSpPr>
              <p:spPr>
                <a:xfrm>
                  <a:off x="15413382" y="3952567"/>
                  <a:ext cx="4021585" cy="1857232"/>
                </a:xfrm>
                <a:prstGeom prst="rect">
                  <a:avLst/>
                </a:prstGeom>
                <a:solidFill>
                  <a:srgbClr val="C2B5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46" name="TextBox 9">
                <a:extLst>
                  <a:ext uri="{FF2B5EF4-FFF2-40B4-BE49-F238E27FC236}">
                    <a16:creationId xmlns:a16="http://schemas.microsoft.com/office/drawing/2014/main" id="{CC81ED4F-65C2-44CF-BF36-AC8FB01E90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1901" y="4474073"/>
                <a:ext cx="4024949" cy="847867"/>
              </a:xfrm>
              <a:prstGeom prst="rect">
                <a:avLst/>
              </a:prstGeom>
              <a:solidFill>
                <a:srgbClr val="007161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1919</a:t>
                </a:r>
              </a:p>
            </p:txBody>
          </p:sp>
          <p:sp>
            <p:nvSpPr>
              <p:cNvPr id="147" name="TextBox 9">
                <a:extLst>
                  <a:ext uri="{FF2B5EF4-FFF2-40B4-BE49-F238E27FC236}">
                    <a16:creationId xmlns:a16="http://schemas.microsoft.com/office/drawing/2014/main" id="{08A89578-1276-4ED8-BB40-A681B18451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6850" y="4484166"/>
                <a:ext cx="4021585" cy="8445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1919 - 1985</a:t>
                </a:r>
              </a:p>
            </p:txBody>
          </p:sp>
          <p:sp>
            <p:nvSpPr>
              <p:cNvPr id="148" name="TextBox 9">
                <a:extLst>
                  <a:ext uri="{FF2B5EF4-FFF2-40B4-BE49-F238E27FC236}">
                    <a16:creationId xmlns:a16="http://schemas.microsoft.com/office/drawing/2014/main" id="{886455C6-332B-4AED-927B-942AEF8FC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88435" y="4484166"/>
                <a:ext cx="4024947" cy="844503"/>
              </a:xfrm>
              <a:prstGeom prst="rect">
                <a:avLst/>
              </a:prstGeom>
              <a:solidFill>
                <a:srgbClr val="B30838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1985 - 1988</a:t>
                </a:r>
              </a:p>
            </p:txBody>
          </p:sp>
          <p:sp>
            <p:nvSpPr>
              <p:cNvPr id="149" name="TextBox 9">
                <a:extLst>
                  <a:ext uri="{FF2B5EF4-FFF2-40B4-BE49-F238E27FC236}">
                    <a16:creationId xmlns:a16="http://schemas.microsoft.com/office/drawing/2014/main" id="{7DC62B67-3792-493B-AF5D-5AA380E00E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13382" y="4484165"/>
                <a:ext cx="4021585" cy="770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1988 - 1996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FE7F110-46DE-4555-8084-66FB3CE1D43C}"/>
                  </a:ext>
                </a:extLst>
              </p:cNvPr>
              <p:cNvSpPr/>
              <p:nvPr/>
            </p:nvSpPr>
            <p:spPr>
              <a:xfrm>
                <a:off x="9219602" y="5924194"/>
                <a:ext cx="366517" cy="366737"/>
              </a:xfrm>
              <a:prstGeom prst="ellipse">
                <a:avLst/>
              </a:prstGeom>
              <a:solidFill>
                <a:srgbClr val="00A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107B31C-3599-4EBD-BB42-4026F8F29896}"/>
                  </a:ext>
                </a:extLst>
              </p:cNvPr>
              <p:cNvCxnSpPr/>
              <p:nvPr/>
            </p:nvCxnSpPr>
            <p:spPr>
              <a:xfrm flipV="1">
                <a:off x="9384368" y="6270743"/>
                <a:ext cx="0" cy="783939"/>
              </a:xfrm>
              <a:prstGeom prst="line">
                <a:avLst/>
              </a:prstGeom>
              <a:solidFill>
                <a:srgbClr val="EBA720"/>
              </a:solidFill>
              <a:ln>
                <a:solidFill>
                  <a:srgbClr val="F961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189B57CB-103A-43CF-8F44-26E44478A0D8}"/>
                  </a:ext>
                </a:extLst>
              </p:cNvPr>
              <p:cNvSpPr/>
              <p:nvPr/>
            </p:nvSpPr>
            <p:spPr>
              <a:xfrm>
                <a:off x="8947239" y="7051319"/>
                <a:ext cx="914608" cy="915158"/>
              </a:xfrm>
              <a:prstGeom prst="ellipse">
                <a:avLst/>
              </a:prstGeom>
              <a:solidFill>
                <a:srgbClr val="00A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EBC54E7-352E-4FAB-9032-F62912133374}"/>
                  </a:ext>
                </a:extLst>
              </p:cNvPr>
              <p:cNvSpPr/>
              <p:nvPr/>
            </p:nvSpPr>
            <p:spPr>
              <a:xfrm>
                <a:off x="17259411" y="5957839"/>
                <a:ext cx="363153" cy="366737"/>
              </a:xfrm>
              <a:prstGeom prst="ellipse">
                <a:avLst/>
              </a:prstGeom>
              <a:solidFill>
                <a:srgbClr val="C2B5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D780F05-42B5-4EAF-A1DC-1018976E6064}"/>
                  </a:ext>
                </a:extLst>
              </p:cNvPr>
              <p:cNvCxnSpPr/>
              <p:nvPr/>
            </p:nvCxnSpPr>
            <p:spPr>
              <a:xfrm flipV="1">
                <a:off x="17440988" y="6304389"/>
                <a:ext cx="0" cy="783939"/>
              </a:xfrm>
              <a:prstGeom prst="line">
                <a:avLst/>
              </a:prstGeom>
              <a:solidFill>
                <a:srgbClr val="ED6C25"/>
              </a:solidFill>
              <a:ln>
                <a:solidFill>
                  <a:srgbClr val="6568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12F458D2-182C-41A9-94DC-03C4C90514AB}"/>
                  </a:ext>
                </a:extLst>
              </p:cNvPr>
              <p:cNvSpPr/>
              <p:nvPr/>
            </p:nvSpPr>
            <p:spPr>
              <a:xfrm>
                <a:off x="17003859" y="7088328"/>
                <a:ext cx="914608" cy="911794"/>
              </a:xfrm>
              <a:prstGeom prst="ellipse">
                <a:avLst/>
              </a:prstGeom>
              <a:solidFill>
                <a:srgbClr val="C2B5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D3E75693-058F-4980-BD6A-CD4C5A0EC247}"/>
                  </a:ext>
                </a:extLst>
              </p:cNvPr>
              <p:cNvSpPr/>
              <p:nvPr/>
            </p:nvSpPr>
            <p:spPr>
              <a:xfrm>
                <a:off x="13251276" y="5920830"/>
                <a:ext cx="363153" cy="366735"/>
              </a:xfrm>
              <a:prstGeom prst="ellipse">
                <a:avLst/>
              </a:prstGeom>
              <a:solidFill>
                <a:srgbClr val="B30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C409DB96-9673-4B7C-ABC3-C68855E11E5B}"/>
                  </a:ext>
                </a:extLst>
              </p:cNvPr>
              <p:cNvCxnSpPr/>
              <p:nvPr/>
            </p:nvCxnSpPr>
            <p:spPr>
              <a:xfrm flipV="1">
                <a:off x="13412678" y="6243827"/>
                <a:ext cx="0" cy="2651266"/>
              </a:xfrm>
              <a:prstGeom prst="line">
                <a:avLst/>
              </a:prstGeom>
              <a:solidFill>
                <a:srgbClr val="6CACDE"/>
              </a:solidFill>
              <a:ln>
                <a:solidFill>
                  <a:srgbClr val="F988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321C87D-319D-4255-ABE5-48853E1D531D}"/>
                  </a:ext>
                </a:extLst>
              </p:cNvPr>
              <p:cNvSpPr/>
              <p:nvPr/>
            </p:nvSpPr>
            <p:spPr>
              <a:xfrm>
                <a:off x="12975549" y="8592283"/>
                <a:ext cx="914608" cy="911792"/>
              </a:xfrm>
              <a:prstGeom prst="ellipse">
                <a:avLst/>
              </a:prstGeom>
              <a:solidFill>
                <a:srgbClr val="B30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89922720-4314-4ACB-B4D9-AB563F466EF4}"/>
                  </a:ext>
                </a:extLst>
              </p:cNvPr>
              <p:cNvSpPr/>
              <p:nvPr/>
            </p:nvSpPr>
            <p:spPr>
              <a:xfrm>
                <a:off x="5110591" y="5957839"/>
                <a:ext cx="363153" cy="366737"/>
              </a:xfrm>
              <a:prstGeom prst="ellipse">
                <a:avLst/>
              </a:prstGeom>
              <a:solidFill>
                <a:srgbClr val="007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5A81200-FFDB-4033-BAD7-FB44C01BB372}"/>
                  </a:ext>
                </a:extLst>
              </p:cNvPr>
              <p:cNvCxnSpPr/>
              <p:nvPr/>
            </p:nvCxnSpPr>
            <p:spPr>
              <a:xfrm flipV="1">
                <a:off x="5271993" y="6280836"/>
                <a:ext cx="0" cy="2651266"/>
              </a:xfrm>
              <a:prstGeom prst="line">
                <a:avLst/>
              </a:prstGeom>
              <a:solidFill>
                <a:srgbClr val="A885BB"/>
              </a:solidFill>
              <a:ln>
                <a:solidFill>
                  <a:srgbClr val="EC35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D1E74C9B-2F85-4EC3-961F-9545A39387A4}"/>
                  </a:ext>
                </a:extLst>
              </p:cNvPr>
              <p:cNvSpPr/>
              <p:nvPr/>
            </p:nvSpPr>
            <p:spPr>
              <a:xfrm>
                <a:off x="4834864" y="8599012"/>
                <a:ext cx="914608" cy="915158"/>
              </a:xfrm>
              <a:prstGeom prst="ellipse">
                <a:avLst/>
              </a:prstGeom>
              <a:solidFill>
                <a:srgbClr val="007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C02DBA5-E641-4073-A7FA-B884C2423E5B}"/>
                </a:ext>
              </a:extLst>
            </p:cNvPr>
            <p:cNvSpPr/>
            <p:nvPr/>
          </p:nvSpPr>
          <p:spPr bwMode="auto">
            <a:xfrm>
              <a:off x="8923338" y="2298700"/>
              <a:ext cx="1900237" cy="876300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2" name="TextBox 9">
              <a:extLst>
                <a:ext uri="{FF2B5EF4-FFF2-40B4-BE49-F238E27FC236}">
                  <a16:creationId xmlns:a16="http://schemas.microsoft.com/office/drawing/2014/main" id="{687A65C8-91A4-48CB-8807-3F2B825F7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3338" y="2547938"/>
              <a:ext cx="1900237" cy="400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1996 - present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7E32B13-96B0-4493-BA1B-A6AF15EE4267}"/>
                </a:ext>
              </a:extLst>
            </p:cNvPr>
            <p:cNvSpPr/>
            <p:nvPr/>
          </p:nvSpPr>
          <p:spPr bwMode="auto">
            <a:xfrm>
              <a:off x="9758363" y="3248025"/>
              <a:ext cx="171450" cy="173038"/>
            </a:xfrm>
            <a:prstGeom prst="ellipse">
              <a:avLst/>
            </a:prstGeom>
            <a:solidFill>
              <a:srgbClr val="0044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9F36DA4-50A9-4288-9F06-18B6B8607285}"/>
                </a:ext>
              </a:extLst>
            </p:cNvPr>
            <p:cNvSpPr/>
            <p:nvPr/>
          </p:nvSpPr>
          <p:spPr bwMode="auto">
            <a:xfrm>
              <a:off x="9637713" y="4521200"/>
              <a:ext cx="431800" cy="431800"/>
            </a:xfrm>
            <a:prstGeom prst="ellipse">
              <a:avLst/>
            </a:prstGeom>
            <a:solidFill>
              <a:srgbClr val="0044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1670AD6-FC20-4569-84EA-2EE4E2DD0AE3}"/>
              </a:ext>
            </a:extLst>
          </p:cNvPr>
          <p:cNvCxnSpPr/>
          <p:nvPr/>
        </p:nvCxnSpPr>
        <p:spPr bwMode="auto">
          <a:xfrm flipV="1">
            <a:off x="10270579" y="2832155"/>
            <a:ext cx="0" cy="1250950"/>
          </a:xfrm>
          <a:prstGeom prst="line">
            <a:avLst/>
          </a:prstGeom>
          <a:ln>
            <a:solidFill>
              <a:srgbClr val="2C3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1952-A544-D24C-B796-A36869B3E156}" type="slidenum">
              <a:r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192" y="127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97EF94-3278-4FAE-8E1C-4840A242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super established 1919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6F69AA-B8F1-45C6-B231-66FD90FB6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924" y="1136952"/>
            <a:ext cx="3455700" cy="1866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9831F-BAEB-4FCD-A112-41287C676B37}"/>
              </a:ext>
            </a:extLst>
          </p:cNvPr>
          <p:cNvPicPr/>
          <p:nvPr/>
        </p:nvPicPr>
        <p:blipFill rotWithShape="1">
          <a:blip r:embed="rId4"/>
          <a:srcRect r="3044" b="-1"/>
          <a:stretch/>
        </p:blipFill>
        <p:spPr>
          <a:xfrm>
            <a:off x="6916293" y="2487168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1BDBDA-7DEF-4D6C-8422-9E5C8168026F}"/>
              </a:ext>
            </a:extLst>
          </p:cNvPr>
          <p:cNvSpPr txBox="1">
            <a:spLocks/>
          </p:cNvSpPr>
          <p:nvPr/>
        </p:nvSpPr>
        <p:spPr>
          <a:xfrm>
            <a:off x="1118997" y="1971294"/>
            <a:ext cx="5476520" cy="4137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AU" sz="2000" b="1" dirty="0">
                <a:solidFill>
                  <a:srgbClr val="18427B"/>
                </a:solidFill>
              </a:rPr>
              <a:t>State Super marked 100 years of the organisation in 2019</a:t>
            </a:r>
            <a:r>
              <a:rPr lang="en-AU" sz="2000" dirty="0">
                <a:solidFill>
                  <a:srgbClr val="18427B"/>
                </a:solidFill>
              </a:rPr>
              <a:t>.</a:t>
            </a:r>
          </a:p>
          <a:p>
            <a:endParaRPr lang="en-AU" dirty="0">
              <a:solidFill>
                <a:srgbClr val="18427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8427B"/>
                </a:solidFill>
              </a:rPr>
              <a:t>NSW Government started the scheme on           </a:t>
            </a:r>
            <a:r>
              <a:rPr lang="en-AU" b="1" dirty="0">
                <a:solidFill>
                  <a:srgbClr val="18427B"/>
                </a:solidFill>
              </a:rPr>
              <a:t> 1 July 1919</a:t>
            </a:r>
            <a:r>
              <a:rPr lang="en-AU" dirty="0">
                <a:solidFill>
                  <a:srgbClr val="18427B"/>
                </a:solidFill>
              </a:rPr>
              <a:t> under the Superannuation Act (1916).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8427B"/>
                </a:solidFill>
              </a:rPr>
              <a:t>Compulsory for permanent, salaried employees of the NSW public service and teaching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8427B"/>
                </a:solidFill>
              </a:rPr>
              <a:t>Provided for a “Defined Benefit” pension at retirement (and invalidity/death pension).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8427B"/>
                </a:solidFill>
              </a:rPr>
              <a:t>Reversionary pension for the female spouses of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500" dirty="0">
              <a:solidFill>
                <a:srgbClr val="184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01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AF52B0906D8D4E2488F19450F8F75160" version="1.0.0">
  <systemFields>
    <field name="Objective-Id">
      <value order="0">A191492</value>
    </field>
    <field name="Objective-Title">
      <value order="0">PowerPoint Widescreen</value>
    </field>
    <field name="Objective-Description">
      <value order="0"/>
    </field>
    <field name="Objective-CreationStamp">
      <value order="0">2022-07-06T05:11:59Z</value>
    </field>
    <field name="Objective-IsApproved">
      <value order="0">false</value>
    </field>
    <field name="Objective-IsPublished">
      <value order="0">true</value>
    </field>
    <field name="Objective-DatePublished">
      <value order="0">2022-07-06T05:12:02Z</value>
    </field>
    <field name="Objective-ModificationStamp">
      <value order="0">2022-07-06T05:12:03Z</value>
    </field>
    <field name="Objective-Owner">
      <value order="0">Rebecca Skoulos</value>
    </field>
    <field name="Objective-Path">
      <value order="0">Objective Global Folder:STC File Plan:MASTER DOCUMENTS:TEMPLATES AND FORMS:All Staff Templates:All Staff Templates</value>
    </field>
    <field name="Objective-Parent">
      <value order="0">All Staff Templates</value>
    </field>
    <field name="Objective-State">
      <value order="0">Published</value>
    </field>
    <field name="Objective-VersionId">
      <value order="0">vA308750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/>
    </field>
    <field name="Objective-Classification">
      <value order="0"/>
    </field>
    <field name="Objective-Caveats">
      <value order="0"/>
    </field>
  </systemFields>
  <catalogues>
    <catalogue name="Document Type Catalogue" type="type" ori="id:cA7">
      <field name="Objective-Status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AF52B0906D8D4E2488F19450F8F751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1070</Words>
  <Application>Microsoft Office PowerPoint</Application>
  <PresentationFormat>Widescreen</PresentationFormat>
  <Paragraphs>329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Nova Light</vt:lpstr>
      <vt:lpstr>Bauhaus 93</vt:lpstr>
      <vt:lpstr>Bookman Old Style</vt:lpstr>
      <vt:lpstr>Calibri</vt:lpstr>
      <vt:lpstr>Edwardian Script ITC</vt:lpstr>
      <vt:lpstr>Univers Condensed Light</vt:lpstr>
      <vt:lpstr>Office Theme</vt:lpstr>
      <vt:lpstr>INVESTMENT UPDATE annual member meeting 2023</vt:lpstr>
      <vt:lpstr>UKRAINE-RUSSIA CONFLICT</vt:lpstr>
      <vt:lpstr>Geopolitical tensions – china and u.s</vt:lpstr>
      <vt:lpstr>Introduction of gpt</vt:lpstr>
      <vt:lpstr>Looking forward</vt:lpstr>
      <vt:lpstr>Thank you!</vt:lpstr>
      <vt:lpstr>Member ENGAGEMENT  annual member meeting 2023</vt:lpstr>
      <vt:lpstr>Our dna</vt:lpstr>
      <vt:lpstr>State super established 1919</vt:lpstr>
      <vt:lpstr>Our member beliefs</vt:lpstr>
      <vt:lpstr>member satisfaction</vt:lpstr>
      <vt:lpstr>MEMBER SNAPSHOT</vt:lpstr>
      <vt:lpstr>Our evolving membership</vt:lpstr>
      <vt:lpstr>PENSION member - CPI CHANGES</vt:lpstr>
      <vt:lpstr>HISTORICAL CPI changes to PENSIONS</vt:lpstr>
      <vt:lpstr>Our CENTENARIANS – the “100+ club”</vt:lpstr>
      <vt:lpstr>Our CENTENARIANS</vt:lpstr>
      <vt:lpstr>Thank you!</vt:lpstr>
    </vt:vector>
  </TitlesOfParts>
  <Company>CRE8IVE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Whiteley</dc:creator>
  <cp:lastModifiedBy>Rebecca Skoulos</cp:lastModifiedBy>
  <cp:revision>102</cp:revision>
  <cp:lastPrinted>2023-12-05T00:09:58Z</cp:lastPrinted>
  <dcterms:created xsi:type="dcterms:W3CDTF">2012-09-27T01:33:01Z</dcterms:created>
  <dcterms:modified xsi:type="dcterms:W3CDTF">2024-02-12T23:30:11Z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A191492</vt:lpwstr>
  </property>
  <property fmtid="{D5CDD505-2E9C-101B-9397-08002B2CF9AE}" pid="4" name="Objective-Title">
    <vt:lpwstr>PowerPoint Widescreen</vt:lpwstr>
  </property>
  <property fmtid="{D5CDD505-2E9C-101B-9397-08002B2CF9AE}" pid="5" name="Objective-Comment">
    <vt:lpwstr/>
  </property>
  <property fmtid="{D5CDD505-2E9C-101B-9397-08002B2CF9AE}" pid="6" name="Objective-CreationStamp">
    <vt:filetime>2022-07-06T05:12:02Z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2022-07-06T05:12:02Z</vt:filetime>
  </property>
  <property fmtid="{D5CDD505-2E9C-101B-9397-08002B2CF9AE}" pid="10" name="Objective-ModificationStamp">
    <vt:filetime>2022-07-06T05:12:03Z</vt:filetime>
  </property>
  <property fmtid="{D5CDD505-2E9C-101B-9397-08002B2CF9AE}" pid="11" name="Objective-Owner">
    <vt:lpwstr>Rebecca Skoulos</vt:lpwstr>
  </property>
  <property fmtid="{D5CDD505-2E9C-101B-9397-08002B2CF9AE}" pid="12" name="Objective-Path">
    <vt:lpwstr>Objective Global Folder:STC File Plan:MASTER DOCUMENTS:TEMPLATES AND FORMS:All Staff Templates:All Staff Templates:</vt:lpwstr>
  </property>
  <property fmtid="{D5CDD505-2E9C-101B-9397-08002B2CF9AE}" pid="13" name="Objective-Parent">
    <vt:lpwstr>All Staff Templates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Description">
    <vt:lpwstr/>
  </property>
  <property fmtid="{D5CDD505-2E9C-101B-9397-08002B2CF9AE}" pid="22" name="Objective-VersionId">
    <vt:lpwstr>vA308750</vt:lpwstr>
  </property>
  <property fmtid="{D5CDD505-2E9C-101B-9397-08002B2CF9AE}" pid="23" name="Objective-Status">
    <vt:lpwstr/>
  </property>
</Properties>
</file>