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34"/>
  </p:notesMasterIdLst>
  <p:handoutMasterIdLst>
    <p:handoutMasterId r:id="rId35"/>
  </p:handoutMasterIdLst>
  <p:sldIdLst>
    <p:sldId id="256" r:id="rId3"/>
    <p:sldId id="263" r:id="rId4"/>
    <p:sldId id="265" r:id="rId5"/>
    <p:sldId id="266" r:id="rId6"/>
    <p:sldId id="267" r:id="rId7"/>
    <p:sldId id="268" r:id="rId8"/>
    <p:sldId id="260" r:id="rId9"/>
    <p:sldId id="269" r:id="rId10"/>
    <p:sldId id="270" r:id="rId11"/>
    <p:sldId id="258" r:id="rId12"/>
    <p:sldId id="261" r:id="rId13"/>
    <p:sldId id="262"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C"/>
    <a:srgbClr val="4F8ABE"/>
    <a:srgbClr val="00A4E4"/>
    <a:srgbClr val="007161"/>
    <a:srgbClr val="C2B59B"/>
    <a:srgbClr val="B30838"/>
    <a:srgbClr val="18427B"/>
    <a:srgbClr val="39A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84"/>
    <p:restoredTop sz="94694"/>
  </p:normalViewPr>
  <p:slideViewPr>
    <p:cSldViewPr snapToGrid="0" snapToObjects="1" showGuides="1">
      <p:cViewPr varScale="1">
        <p:scale>
          <a:sx n="59" d="100"/>
          <a:sy n="59" d="100"/>
        </p:scale>
        <p:origin x="762" y="3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strusteecorporation-my.sharepoint.com/personal/chungj_statesuper_nsw_gov_au/Documents/Microsoft%20Teams%20Chat%20Files/AMM.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sastrusteecorporation-my.sharepoint.com/personal/chungj_statesuper_nsw_gov_au/Documents/Microsoft%20Teams%20Chat%20Files/AM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8" Type="http://schemas.openxmlformats.org/officeDocument/2006/relationships/oleObject" Target="file:///C:\Users\jongi\OneDrive%20-%20SAS%20Trustee%20Corporation\Desktop\Mbr%20dashboard_changes_Sep%20qrt%202022.xlsx" TargetMode="External"/><Relationship Id="rId3" Type="http://schemas.openxmlformats.org/officeDocument/2006/relationships/themeOverride" Target="../theme/themeOverride1.xml"/><Relationship Id="rId7" Type="http://schemas.openxmlformats.org/officeDocument/2006/relationships/image" Target="../media/image22.png"/><Relationship Id="rId2" Type="http://schemas.microsoft.com/office/2011/relationships/chartColorStyle" Target="colors4.xml"/><Relationship Id="rId1" Type="http://schemas.microsoft.com/office/2011/relationships/chartStyle" Target="style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charts/_rels/chart5.xml.rels><?xml version="1.0" encoding="UTF-8" standalone="yes"?>
<Relationships xmlns="http://schemas.openxmlformats.org/package/2006/relationships"><Relationship Id="rId8" Type="http://schemas.openxmlformats.org/officeDocument/2006/relationships/oleObject" Target="file:///C:\Users\jongi\OneDrive%20-%20SAS%20Trustee%20Corporation\Desktop\Mbr%20dashboard_changes_Sep%20qrt%202022.xlsx" TargetMode="External"/><Relationship Id="rId3" Type="http://schemas.openxmlformats.org/officeDocument/2006/relationships/themeOverride" Target="../theme/themeOverride2.xml"/><Relationship Id="rId7" Type="http://schemas.openxmlformats.org/officeDocument/2006/relationships/image" Target="../media/image22.png"/><Relationship Id="rId2" Type="http://schemas.microsoft.com/office/2011/relationships/chartColorStyle" Target="colors5.xml"/><Relationship Id="rId1" Type="http://schemas.microsoft.com/office/2011/relationships/chartStyle" Target="style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charts/_rels/chart6.xml.rels><?xml version="1.0" encoding="UTF-8" standalone="yes"?>
<Relationships xmlns="http://schemas.openxmlformats.org/package/2006/relationships"><Relationship Id="rId8" Type="http://schemas.openxmlformats.org/officeDocument/2006/relationships/oleObject" Target="file:///C:\Users\jongi\OneDrive%20-%20SAS%20Trustee%20Corporation\Desktop\Mbr%20dashboard_changes_Sep%20qrt%202022.xlsx" TargetMode="External"/><Relationship Id="rId3" Type="http://schemas.openxmlformats.org/officeDocument/2006/relationships/themeOverride" Target="../theme/themeOverride3.xml"/><Relationship Id="rId7" Type="http://schemas.openxmlformats.org/officeDocument/2006/relationships/image" Target="../media/image22.png"/><Relationship Id="rId2" Type="http://schemas.microsoft.com/office/2011/relationships/chartColorStyle" Target="colors6.xml"/><Relationship Id="rId1" Type="http://schemas.microsoft.com/office/2011/relationships/chartStyle" Target="style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charts/_rels/chart7.xml.rels><?xml version="1.0" encoding="UTF-8" standalone="yes"?>
<Relationships xmlns="http://schemas.openxmlformats.org/package/2006/relationships"><Relationship Id="rId8" Type="http://schemas.openxmlformats.org/officeDocument/2006/relationships/oleObject" Target="file:///C:\Users\jongi\OneDrive%20-%20SAS%20Trustee%20Corporation\Desktop\Mbr%20dashboard_changes_Sep%20qrt%202022.xlsx" TargetMode="External"/><Relationship Id="rId3" Type="http://schemas.openxmlformats.org/officeDocument/2006/relationships/themeOverride" Target="../theme/themeOverride4.xml"/><Relationship Id="rId7" Type="http://schemas.openxmlformats.org/officeDocument/2006/relationships/image" Target="../media/image22.png"/><Relationship Id="rId2" Type="http://schemas.microsoft.com/office/2011/relationships/chartColorStyle" Target="colors7.xml"/><Relationship Id="rId1" Type="http://schemas.microsoft.com/office/2011/relationships/chartStyle" Target="style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charts/_rels/chart8.xml.rels><?xml version="1.0" encoding="UTF-8" standalone="yes"?>
<Relationships xmlns="http://schemas.openxmlformats.org/package/2006/relationships"><Relationship Id="rId3" Type="http://schemas.openxmlformats.org/officeDocument/2006/relationships/oleObject" Target="file:///C:\Users\jongi\OneDrive%20-%20SAS%20Trustee%20Corporation\Desktop\Mbr%20dashboard_changes_Sep%20qrt%202022.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'Annual-Performance growth '!$B$15</c:f>
              <c:strCache>
                <c:ptCount val="1"/>
                <c:pt idx="0">
                  <c:v>DC Growth</c:v>
                </c:pt>
              </c:strCache>
            </c:strRef>
          </c:tx>
          <c:spPr>
            <a:solidFill>
              <a:schemeClr val="accent1"/>
            </a:solidFill>
            <a:ln>
              <a:noFill/>
            </a:ln>
            <a:effectLst/>
          </c:spPr>
          <c:invertIfNegative val="0"/>
          <c:dLbls>
            <c:dLbl>
              <c:idx val="1"/>
              <c:layout>
                <c:manualLayout>
                  <c:x val="-5.248111712876221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62-4A2F-8B56-B429BC1B107A}"/>
                </c:ext>
              </c:extLst>
            </c:dLbl>
            <c:dLbl>
              <c:idx val="4"/>
              <c:layout>
                <c:manualLayout>
                  <c:x val="-1.0496223425752443E-2"/>
                  <c:y val="-2.57631208836060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62-4A2F-8B56-B429BC1B107A}"/>
                </c:ext>
              </c:extLst>
            </c:dLbl>
            <c:dLbl>
              <c:idx val="6"/>
              <c:layout>
                <c:manualLayout>
                  <c:x val="-5.248111712876349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62-4A2F-8B56-B429BC1B107A}"/>
                </c:ext>
              </c:extLst>
            </c:dLbl>
            <c:dLbl>
              <c:idx val="8"/>
              <c:layout>
                <c:manualLayout>
                  <c:x val="-9.744118783109828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62-4A2F-8B56-B429BC1B107A}"/>
                </c:ext>
              </c:extLst>
            </c:dLbl>
            <c:dLbl>
              <c:idx val="9"/>
              <c:layout>
                <c:manualLayout>
                  <c:x val="-8.3521018140941539E-3"/>
                  <c:y val="-9.446368532066854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62-4A2F-8B56-B429BC1B10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'Annual-Performance growth '!$C$1:$L$1</c:f>
              <c:numCache>
                <c:formatCode>0</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'Annual-Performance growth '!$C$15:$L$15</c:f>
              <c:numCache>
                <c:formatCode>0.0%</c:formatCode>
                <c:ptCount val="10"/>
                <c:pt idx="0">
                  <c:v>0.17055701822657587</c:v>
                </c:pt>
                <c:pt idx="1">
                  <c:v>0.12236892470982941</c:v>
                </c:pt>
                <c:pt idx="2">
                  <c:v>9.9157878051490567E-2</c:v>
                </c:pt>
                <c:pt idx="3">
                  <c:v>4.8678731947612519E-2</c:v>
                </c:pt>
                <c:pt idx="4">
                  <c:v>9.0907140386617291E-2</c:v>
                </c:pt>
                <c:pt idx="5">
                  <c:v>9.3659081291030066E-2</c:v>
                </c:pt>
                <c:pt idx="6">
                  <c:v>7.4607880295693985E-2</c:v>
                </c:pt>
                <c:pt idx="7">
                  <c:v>1.4314541438303019E-2</c:v>
                </c:pt>
                <c:pt idx="8">
                  <c:v>0.14032950170368563</c:v>
                </c:pt>
                <c:pt idx="9">
                  <c:v>-1.5781569286428709E-2</c:v>
                </c:pt>
              </c:numCache>
            </c:numRef>
          </c:val>
          <c:extLst>
            <c:ext xmlns:c16="http://schemas.microsoft.com/office/drawing/2014/chart" uri="{C3380CC4-5D6E-409C-BE32-E72D297353CC}">
              <c16:uniqueId val="{00000005-EB62-4A2F-8B56-B429BC1B107A}"/>
            </c:ext>
          </c:extLst>
        </c:ser>
        <c:ser>
          <c:idx val="1"/>
          <c:order val="1"/>
          <c:tx>
            <c:strRef>
              <c:f>'Annual-Performance growth '!$B$16</c:f>
              <c:strCache>
                <c:ptCount val="1"/>
                <c:pt idx="0">
                  <c:v>SR Balanced (60-76) Median</c:v>
                </c:pt>
              </c:strCache>
            </c:strRef>
          </c:tx>
          <c:spPr>
            <a:solidFill>
              <a:schemeClr val="accent2"/>
            </a:solidFill>
            <a:ln>
              <a:noFill/>
            </a:ln>
            <a:effectLst/>
          </c:spPr>
          <c:invertIfNegative val="0"/>
          <c:dLbls>
            <c:dLbl>
              <c:idx val="0"/>
              <c:layout>
                <c:manualLayout>
                  <c:x val="5.3568849813115989E-3"/>
                  <c:y val="-7.7289542284463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62-4A2F-8B56-B429BC1B107A}"/>
                </c:ext>
              </c:extLst>
            </c:dLbl>
            <c:dLbl>
              <c:idx val="1"/>
              <c:layout>
                <c:manualLayout>
                  <c:x val="9.803346924906532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62-4A2F-8B56-B429BC1B107A}"/>
                </c:ext>
              </c:extLst>
            </c:dLbl>
            <c:dLbl>
              <c:idx val="2"/>
              <c:layout>
                <c:manualLayout>
                  <c:x val="6.9974822838349618E-3"/>
                  <c:y val="-4.723184266033427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62-4A2F-8B56-B429BC1B107A}"/>
                </c:ext>
              </c:extLst>
            </c:dLbl>
            <c:dLbl>
              <c:idx val="3"/>
              <c:layout>
                <c:manualLayout>
                  <c:x val="5.2481117128762213E-3"/>
                  <c:y val="-9.446368532066854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B62-4A2F-8B56-B429BC1B107A}"/>
                </c:ext>
              </c:extLst>
            </c:dLbl>
            <c:dLbl>
              <c:idx val="5"/>
              <c:layout>
                <c:manualLayout>
                  <c:x val="1.049622342575244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B62-4A2F-8B56-B429BC1B107A}"/>
                </c:ext>
              </c:extLst>
            </c:dLbl>
            <c:dLbl>
              <c:idx val="6"/>
              <c:layout>
                <c:manualLayout>
                  <c:x val="5.903733435270132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B62-4A2F-8B56-B429BC1B107A}"/>
                </c:ext>
              </c:extLst>
            </c:dLbl>
            <c:dLbl>
              <c:idx val="7"/>
              <c:layout>
                <c:manualLayout>
                  <c:x val="4.0084522595980598E-4"/>
                  <c:y val="-3.91628382447096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B62-4A2F-8B56-B429BC1B107A}"/>
                </c:ext>
              </c:extLst>
            </c:dLbl>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'Annual-Performance growth '!$C$1:$L$1</c:f>
              <c:numCache>
                <c:formatCode>0</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'Annual-Performance growth '!$C$16:$L$16</c:f>
              <c:numCache>
                <c:formatCode>0.0%</c:formatCode>
                <c:ptCount val="10"/>
                <c:pt idx="0">
                  <c:v>0.14910000000000001</c:v>
                </c:pt>
                <c:pt idx="1">
                  <c:v>0.123</c:v>
                </c:pt>
                <c:pt idx="2">
                  <c:v>9.1999999999999998E-2</c:v>
                </c:pt>
                <c:pt idx="3">
                  <c:v>2.8299999999999999E-2</c:v>
                </c:pt>
                <c:pt idx="4">
                  <c:v>9.6299999999999997E-2</c:v>
                </c:pt>
                <c:pt idx="5">
                  <c:v>8.8400000000000006E-2</c:v>
                </c:pt>
                <c:pt idx="6">
                  <c:v>7.1199999999999999E-2</c:v>
                </c:pt>
                <c:pt idx="7">
                  <c:v>-5.4000000000000003E-3</c:v>
                </c:pt>
                <c:pt idx="8">
                  <c:v>0.17549999999999999</c:v>
                </c:pt>
                <c:pt idx="9">
                  <c:v>-3.8399999999999997E-2</c:v>
                </c:pt>
              </c:numCache>
            </c:numRef>
          </c:val>
          <c:extLst>
            <c:ext xmlns:c16="http://schemas.microsoft.com/office/drawing/2014/chart" uri="{C3380CC4-5D6E-409C-BE32-E72D297353CC}">
              <c16:uniqueId val="{0000000D-EB62-4A2F-8B56-B429BC1B107A}"/>
            </c:ext>
          </c:extLst>
        </c:ser>
        <c:dLbls>
          <c:showLegendKey val="0"/>
          <c:showVal val="0"/>
          <c:showCatName val="0"/>
          <c:showSerName val="0"/>
          <c:showPercent val="0"/>
          <c:showBubbleSize val="0"/>
        </c:dLbls>
        <c:gapWidth val="219"/>
        <c:overlap val="-27"/>
        <c:axId val="1081549312"/>
        <c:axId val="1815340976"/>
      </c:barChart>
      <c:catAx>
        <c:axId val="10815493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5340976"/>
        <c:crosses val="autoZero"/>
        <c:auto val="1"/>
        <c:lblAlgn val="ctr"/>
        <c:lblOffset val="100"/>
        <c:noMultiLvlLbl val="0"/>
      </c:catAx>
      <c:valAx>
        <c:axId val="18153409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1549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t>Growth of 1k (Trustee Selection and DC Growth) vs Equity Benchmark</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Sheet1!$U$1</c:f>
              <c:strCache>
                <c:ptCount val="1"/>
                <c:pt idx="0">
                  <c:v>Trustee Selection</c:v>
                </c:pt>
              </c:strCache>
            </c:strRef>
          </c:tx>
          <c:spPr>
            <a:ln w="19050" cap="rnd">
              <a:solidFill>
                <a:schemeClr val="accent1">
                  <a:lumMod val="75000"/>
                </a:schemeClr>
              </a:solidFill>
              <a:round/>
            </a:ln>
            <a:effectLst/>
          </c:spPr>
          <c:marker>
            <c:symbol val="none"/>
          </c:marker>
          <c:cat>
            <c:numRef>
              <c:f>Sheet1!$T$2:$T$59</c:f>
              <c:numCache>
                <c:formatCode>[$-C09]mmm\-yy;@</c:formatCode>
                <c:ptCount val="58"/>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pt idx="49">
                  <c:v>44620</c:v>
                </c:pt>
                <c:pt idx="50">
                  <c:v>44651</c:v>
                </c:pt>
                <c:pt idx="51">
                  <c:v>44681</c:v>
                </c:pt>
                <c:pt idx="52">
                  <c:v>44712</c:v>
                </c:pt>
                <c:pt idx="53">
                  <c:v>44742</c:v>
                </c:pt>
                <c:pt idx="54">
                  <c:v>44773</c:v>
                </c:pt>
                <c:pt idx="55">
                  <c:v>44804</c:v>
                </c:pt>
                <c:pt idx="56">
                  <c:v>44834</c:v>
                </c:pt>
                <c:pt idx="57">
                  <c:v>44865</c:v>
                </c:pt>
              </c:numCache>
            </c:numRef>
          </c:cat>
          <c:val>
            <c:numRef>
              <c:f>Sheet1!$U$2:$U$59</c:f>
              <c:numCache>
                <c:formatCode>_("$"* #,##0.00_);_("$"* \(#,##0.00\);_("$"* "-"??_);_(@_)</c:formatCode>
                <c:ptCount val="58"/>
                <c:pt idx="0">
                  <c:v>1000</c:v>
                </c:pt>
                <c:pt idx="1">
                  <c:v>1006.1914571540001</c:v>
                </c:pt>
                <c:pt idx="2">
                  <c:v>1005.18278456153</c:v>
                </c:pt>
                <c:pt idx="3">
                  <c:v>1002.9676883284504</c:v>
                </c:pt>
                <c:pt idx="4">
                  <c:v>1013.7878003258965</c:v>
                </c:pt>
                <c:pt idx="5">
                  <c:v>1016.6132217550869</c:v>
                </c:pt>
                <c:pt idx="6">
                  <c:v>1029.5488431196084</c:v>
                </c:pt>
                <c:pt idx="7">
                  <c:v>1038.0706327231676</c:v>
                </c:pt>
                <c:pt idx="8">
                  <c:v>1048.9156414293234</c:v>
                </c:pt>
                <c:pt idx="9">
                  <c:v>1047.7725265802992</c:v>
                </c:pt>
                <c:pt idx="10">
                  <c:v>1024.5559849187187</c:v>
                </c:pt>
                <c:pt idx="11">
                  <c:v>1018.5039493638141</c:v>
                </c:pt>
                <c:pt idx="12">
                  <c:v>1018.2044774589885</c:v>
                </c:pt>
                <c:pt idx="13">
                  <c:v>1036.5803865444254</c:v>
                </c:pt>
                <c:pt idx="14">
                  <c:v>1062.3641351083543</c:v>
                </c:pt>
                <c:pt idx="15">
                  <c:v>1073.0554955215891</c:v>
                </c:pt>
                <c:pt idx="16">
                  <c:v>1096.8432389409163</c:v>
                </c:pt>
                <c:pt idx="17">
                  <c:v>1091.2016435026062</c:v>
                </c:pt>
                <c:pt idx="18">
                  <c:v>1118.6662759419007</c:v>
                </c:pt>
                <c:pt idx="19">
                  <c:v>1133.8923950144278</c:v>
                </c:pt>
                <c:pt idx="20">
                  <c:v>1134.7146979168656</c:v>
                </c:pt>
                <c:pt idx="21">
                  <c:v>1141.9788477862112</c:v>
                </c:pt>
                <c:pt idx="22">
                  <c:v>1146.022074172417</c:v>
                </c:pt>
                <c:pt idx="23">
                  <c:v>1167.032766955663</c:v>
                </c:pt>
                <c:pt idx="24">
                  <c:v>1165.5595928106034</c:v>
                </c:pt>
                <c:pt idx="25">
                  <c:v>1189.9256513331754</c:v>
                </c:pt>
                <c:pt idx="26">
                  <c:v>1164.6739811186824</c:v>
                </c:pt>
                <c:pt idx="27">
                  <c:v>1101.994724775175</c:v>
                </c:pt>
                <c:pt idx="28">
                  <c:v>1114.1421873013517</c:v>
                </c:pt>
                <c:pt idx="29">
                  <c:v>1135.946018265033</c:v>
                </c:pt>
                <c:pt idx="30">
                  <c:v>1133.4712848736303</c:v>
                </c:pt>
                <c:pt idx="31">
                  <c:v>1142.8658821444621</c:v>
                </c:pt>
                <c:pt idx="32">
                  <c:v>1155.1997143561744</c:v>
                </c:pt>
                <c:pt idx="33">
                  <c:v>1150.8669747502483</c:v>
                </c:pt>
                <c:pt idx="34">
                  <c:v>1154.0814962204815</c:v>
                </c:pt>
                <c:pt idx="35">
                  <c:v>1195.0230757252384</c:v>
                </c:pt>
                <c:pt idx="36">
                  <c:v>1201.876074139811</c:v>
                </c:pt>
                <c:pt idx="37">
                  <c:v>1204.2739833843825</c:v>
                </c:pt>
                <c:pt idx="38">
                  <c:v>1207.9885731433583</c:v>
                </c:pt>
                <c:pt idx="39">
                  <c:v>1227.2216405315928</c:v>
                </c:pt>
                <c:pt idx="40">
                  <c:v>1250.9354051422981</c:v>
                </c:pt>
                <c:pt idx="41">
                  <c:v>1263.3674015459148</c:v>
                </c:pt>
                <c:pt idx="42">
                  <c:v>1284.0473236977425</c:v>
                </c:pt>
                <c:pt idx="43">
                  <c:v>1306.9850221600063</c:v>
                </c:pt>
                <c:pt idx="44">
                  <c:v>1326.9678363137127</c:v>
                </c:pt>
                <c:pt idx="45">
                  <c:v>1312.3740937826274</c:v>
                </c:pt>
                <c:pt idx="46">
                  <c:v>1314.8779918967768</c:v>
                </c:pt>
                <c:pt idx="47">
                  <c:v>1331.5253576816638</c:v>
                </c:pt>
                <c:pt idx="48">
                  <c:v>1352.4350409384492</c:v>
                </c:pt>
                <c:pt idx="49">
                  <c:v>1334.9404755364469</c:v>
                </c:pt>
                <c:pt idx="50">
                  <c:v>1312.3456403951022</c:v>
                </c:pt>
                <c:pt idx="51">
                  <c:v>1314.0699156862324</c:v>
                </c:pt>
                <c:pt idx="52">
                  <c:v>1306.7474363727415</c:v>
                </c:pt>
                <c:pt idx="53">
                  <c:v>1297.7654132237301</c:v>
                </c:pt>
                <c:pt idx="54">
                  <c:v>1275.3192470335789</c:v>
                </c:pt>
                <c:pt idx="55">
                  <c:v>1305.6292182392392</c:v>
                </c:pt>
                <c:pt idx="56">
                  <c:v>1303.0456506408639</c:v>
                </c:pt>
                <c:pt idx="57">
                  <c:v>1288.2150336583938</c:v>
                </c:pt>
              </c:numCache>
            </c:numRef>
          </c:val>
          <c:smooth val="0"/>
          <c:extLst>
            <c:ext xmlns:c16="http://schemas.microsoft.com/office/drawing/2014/chart" uri="{C3380CC4-5D6E-409C-BE32-E72D297353CC}">
              <c16:uniqueId val="{00000000-6FF9-49BB-B4AA-7176072857A5}"/>
            </c:ext>
          </c:extLst>
        </c:ser>
        <c:ser>
          <c:idx val="1"/>
          <c:order val="1"/>
          <c:tx>
            <c:strRef>
              <c:f>Sheet1!$V$1</c:f>
              <c:strCache>
                <c:ptCount val="1"/>
                <c:pt idx="0">
                  <c:v>DC Growth</c:v>
                </c:pt>
              </c:strCache>
            </c:strRef>
          </c:tx>
          <c:spPr>
            <a:ln w="19050" cap="rnd">
              <a:solidFill>
                <a:schemeClr val="accent1"/>
              </a:solidFill>
              <a:round/>
            </a:ln>
            <a:effectLst/>
          </c:spPr>
          <c:marker>
            <c:symbol val="none"/>
          </c:marker>
          <c:cat>
            <c:numRef>
              <c:f>Sheet1!$T$2:$T$59</c:f>
              <c:numCache>
                <c:formatCode>[$-C09]mmm\-yy;@</c:formatCode>
                <c:ptCount val="58"/>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pt idx="49">
                  <c:v>44620</c:v>
                </c:pt>
                <c:pt idx="50">
                  <c:v>44651</c:v>
                </c:pt>
                <c:pt idx="51">
                  <c:v>44681</c:v>
                </c:pt>
                <c:pt idx="52">
                  <c:v>44712</c:v>
                </c:pt>
                <c:pt idx="53">
                  <c:v>44742</c:v>
                </c:pt>
                <c:pt idx="54">
                  <c:v>44773</c:v>
                </c:pt>
                <c:pt idx="55">
                  <c:v>44804</c:v>
                </c:pt>
                <c:pt idx="56">
                  <c:v>44834</c:v>
                </c:pt>
                <c:pt idx="57">
                  <c:v>44865</c:v>
                </c:pt>
              </c:numCache>
            </c:numRef>
          </c:cat>
          <c:val>
            <c:numRef>
              <c:f>Sheet1!$V$2:$V$59</c:f>
              <c:numCache>
                <c:formatCode>_("$"* #,##0.00_);_("$"* \(#,##0.00\);_("$"* "-"??_);_(@_)</c:formatCode>
                <c:ptCount val="58"/>
                <c:pt idx="0">
                  <c:v>1000</c:v>
                </c:pt>
                <c:pt idx="1">
                  <c:v>1010.2557816</c:v>
                </c:pt>
                <c:pt idx="2">
                  <c:v>1007.84185524533</c:v>
                </c:pt>
                <c:pt idx="3">
                  <c:v>1001.1220062016016</c:v>
                </c:pt>
                <c:pt idx="4">
                  <c:v>1018.1463862536618</c:v>
                </c:pt>
                <c:pt idx="5">
                  <c:v>1023.1943385632792</c:v>
                </c:pt>
                <c:pt idx="6">
                  <c:v>1036.4985355018255</c:v>
                </c:pt>
                <c:pt idx="7">
                  <c:v>1047.3056414682615</c:v>
                </c:pt>
                <c:pt idx="8">
                  <c:v>1062.9535083688336</c:v>
                </c:pt>
                <c:pt idx="9">
                  <c:v>1059.2390598519792</c:v>
                </c:pt>
                <c:pt idx="10">
                  <c:v>1031.9266336556489</c:v>
                </c:pt>
                <c:pt idx="11">
                  <c:v>1026.7768760252548</c:v>
                </c:pt>
                <c:pt idx="12">
                  <c:v>1021.2578989777752</c:v>
                </c:pt>
                <c:pt idx="13">
                  <c:v>1037.7101696913062</c:v>
                </c:pt>
                <c:pt idx="14">
                  <c:v>1068.05165281769</c:v>
                </c:pt>
                <c:pt idx="15">
                  <c:v>1077.823503041199</c:v>
                </c:pt>
                <c:pt idx="16">
                  <c:v>1101.4852857505134</c:v>
                </c:pt>
                <c:pt idx="17">
                  <c:v>1094.6464251457517</c:v>
                </c:pt>
                <c:pt idx="18">
                  <c:v>1113.8295016908971</c:v>
                </c:pt>
                <c:pt idx="19">
                  <c:v>1128.1531820082166</c:v>
                </c:pt>
                <c:pt idx="20">
                  <c:v>1127.0992848433725</c:v>
                </c:pt>
                <c:pt idx="21">
                  <c:v>1135.8344395528229</c:v>
                </c:pt>
                <c:pt idx="22">
                  <c:v>1141.6000456562881</c:v>
                </c:pt>
                <c:pt idx="23">
                  <c:v>1161.0878229644522</c:v>
                </c:pt>
                <c:pt idx="24">
                  <c:v>1162.5482276172986</c:v>
                </c:pt>
                <c:pt idx="25">
                  <c:v>1190.0850549804102</c:v>
                </c:pt>
                <c:pt idx="26">
                  <c:v>1166.9796131422181</c:v>
                </c:pt>
                <c:pt idx="27">
                  <c:v>1103.8461544399968</c:v>
                </c:pt>
                <c:pt idx="28">
                  <c:v>1108.5865444810086</c:v>
                </c:pt>
                <c:pt idx="29">
                  <c:v>1126.0955762062433</c:v>
                </c:pt>
                <c:pt idx="30">
                  <c:v>1129.7734606629117</c:v>
                </c:pt>
                <c:pt idx="31">
                  <c:v>1137.0453492220802</c:v>
                </c:pt>
                <c:pt idx="32">
                  <c:v>1149.6247231321875</c:v>
                </c:pt>
                <c:pt idx="33">
                  <c:v>1147.5276828557774</c:v>
                </c:pt>
                <c:pt idx="34">
                  <c:v>1152.8552407773109</c:v>
                </c:pt>
                <c:pt idx="35">
                  <c:v>1185.7468694527272</c:v>
                </c:pt>
                <c:pt idx="36">
                  <c:v>1199.5263956475169</c:v>
                </c:pt>
                <c:pt idx="37">
                  <c:v>1205.5880966876155</c:v>
                </c:pt>
                <c:pt idx="38">
                  <c:v>1208.3253615682322</c:v>
                </c:pt>
                <c:pt idx="39">
                  <c:v>1228.2676768975966</c:v>
                </c:pt>
                <c:pt idx="40">
                  <c:v>1254.0021201757734</c:v>
                </c:pt>
                <c:pt idx="41">
                  <c:v>1264.330312350105</c:v>
                </c:pt>
                <c:pt idx="42">
                  <c:v>1288.3140005923697</c:v>
                </c:pt>
                <c:pt idx="43">
                  <c:v>1302.5853454085709</c:v>
                </c:pt>
                <c:pt idx="44">
                  <c:v>1322.0480299085095</c:v>
                </c:pt>
                <c:pt idx="45">
                  <c:v>1306.2983613239785</c:v>
                </c:pt>
                <c:pt idx="46">
                  <c:v>1316.3956949564554</c:v>
                </c:pt>
                <c:pt idx="47">
                  <c:v>1324.2633598525035</c:v>
                </c:pt>
                <c:pt idx="48">
                  <c:v>1345.7743328360277</c:v>
                </c:pt>
                <c:pt idx="49">
                  <c:v>1317.4883066972575</c:v>
                </c:pt>
                <c:pt idx="50">
                  <c:v>1300.9034067465047</c:v>
                </c:pt>
                <c:pt idx="51">
                  <c:v>1306.8984326128989</c:v>
                </c:pt>
                <c:pt idx="52">
                  <c:v>1303.3868759642894</c:v>
                </c:pt>
                <c:pt idx="53">
                  <c:v>1289.0223294121085</c:v>
                </c:pt>
                <c:pt idx="54">
                  <c:v>1267.9823784522891</c:v>
                </c:pt>
                <c:pt idx="55">
                  <c:v>1301.5321547343667</c:v>
                </c:pt>
                <c:pt idx="56">
                  <c:v>1291.9173147974745</c:v>
                </c:pt>
                <c:pt idx="57">
                  <c:v>1264.7239005229999</c:v>
                </c:pt>
              </c:numCache>
            </c:numRef>
          </c:val>
          <c:smooth val="0"/>
          <c:extLst>
            <c:ext xmlns:c16="http://schemas.microsoft.com/office/drawing/2014/chart" uri="{C3380CC4-5D6E-409C-BE32-E72D297353CC}">
              <c16:uniqueId val="{00000001-6FF9-49BB-B4AA-7176072857A5}"/>
            </c:ext>
          </c:extLst>
        </c:ser>
        <c:ser>
          <c:idx val="2"/>
          <c:order val="2"/>
          <c:tx>
            <c:strRef>
              <c:f>Sheet1!$W$1</c:f>
              <c:strCache>
                <c:ptCount val="1"/>
                <c:pt idx="0">
                  <c:v>Equity Market</c:v>
                </c:pt>
              </c:strCache>
            </c:strRef>
          </c:tx>
          <c:spPr>
            <a:ln w="19050" cap="rnd">
              <a:solidFill>
                <a:schemeClr val="tx1"/>
              </a:solidFill>
              <a:round/>
            </a:ln>
            <a:effectLst/>
          </c:spPr>
          <c:marker>
            <c:symbol val="none"/>
          </c:marker>
          <c:cat>
            <c:numRef>
              <c:f>Sheet1!$T$2:$T$59</c:f>
              <c:numCache>
                <c:formatCode>[$-C09]mmm\-yy;@</c:formatCode>
                <c:ptCount val="58"/>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pt idx="49">
                  <c:v>44620</c:v>
                </c:pt>
                <c:pt idx="50">
                  <c:v>44651</c:v>
                </c:pt>
                <c:pt idx="51">
                  <c:v>44681</c:v>
                </c:pt>
                <c:pt idx="52">
                  <c:v>44712</c:v>
                </c:pt>
                <c:pt idx="53">
                  <c:v>44742</c:v>
                </c:pt>
                <c:pt idx="54">
                  <c:v>44773</c:v>
                </c:pt>
                <c:pt idx="55">
                  <c:v>44804</c:v>
                </c:pt>
                <c:pt idx="56">
                  <c:v>44834</c:v>
                </c:pt>
                <c:pt idx="57">
                  <c:v>44865</c:v>
                </c:pt>
              </c:numCache>
            </c:numRef>
          </c:cat>
          <c:val>
            <c:numRef>
              <c:f>Sheet1!$W$2:$W$59</c:f>
              <c:numCache>
                <c:formatCode>_("$"* #,##0.00_);_("$"* \(#,##0.00\);_("$"* "-"??_);_(@_)</c:formatCode>
                <c:ptCount val="58"/>
                <c:pt idx="0">
                  <c:v>1000</c:v>
                </c:pt>
                <c:pt idx="1">
                  <c:v>1056.6025911137626</c:v>
                </c:pt>
                <c:pt idx="2">
                  <c:v>1012.5890798753198</c:v>
                </c:pt>
                <c:pt idx="3">
                  <c:v>991.5721168677361</c:v>
                </c:pt>
                <c:pt idx="4">
                  <c:v>1001.5037140335289</c:v>
                </c:pt>
                <c:pt idx="5">
                  <c:v>1003.3661317900445</c:v>
                </c:pt>
                <c:pt idx="6">
                  <c:v>998.33396426003003</c:v>
                </c:pt>
                <c:pt idx="7">
                  <c:v>1028.7665593929091</c:v>
                </c:pt>
                <c:pt idx="8">
                  <c:v>1037.2851402652227</c:v>
                </c:pt>
                <c:pt idx="9">
                  <c:v>1042.2157107559538</c:v>
                </c:pt>
                <c:pt idx="10">
                  <c:v>964.33107010682272</c:v>
                </c:pt>
                <c:pt idx="11">
                  <c:v>978.87540641248586</c:v>
                </c:pt>
                <c:pt idx="12">
                  <c:v>910.34470006977494</c:v>
                </c:pt>
                <c:pt idx="13">
                  <c:v>982.507792512376</c:v>
                </c:pt>
                <c:pt idx="14">
                  <c:v>1009.215162871537</c:v>
                </c:pt>
                <c:pt idx="15">
                  <c:v>1022.5738111248758</c:v>
                </c:pt>
                <c:pt idx="16">
                  <c:v>1057.5537496022243</c:v>
                </c:pt>
                <c:pt idx="17">
                  <c:v>995.5741059898462</c:v>
                </c:pt>
                <c:pt idx="18">
                  <c:v>1061.2236993584011</c:v>
                </c:pt>
                <c:pt idx="19">
                  <c:v>1064.6976563587193</c:v>
                </c:pt>
                <c:pt idx="20">
                  <c:v>1039.9241330921216</c:v>
                </c:pt>
                <c:pt idx="21">
                  <c:v>1062.2515422021838</c:v>
                </c:pt>
                <c:pt idx="22">
                  <c:v>1091.5729927042817</c:v>
                </c:pt>
                <c:pt idx="23">
                  <c:v>1118.6951203253441</c:v>
                </c:pt>
                <c:pt idx="24">
                  <c:v>1158.5197973119602</c:v>
                </c:pt>
                <c:pt idx="25">
                  <c:v>1146.0334822579844</c:v>
                </c:pt>
                <c:pt idx="26">
                  <c:v>1053.7983571252707</c:v>
                </c:pt>
                <c:pt idx="27">
                  <c:v>912.11408452211913</c:v>
                </c:pt>
                <c:pt idx="28">
                  <c:v>1010.4483407276641</c:v>
                </c:pt>
                <c:pt idx="29">
                  <c:v>1054.9649714039367</c:v>
                </c:pt>
                <c:pt idx="30">
                  <c:v>1089.1475093641523</c:v>
                </c:pt>
                <c:pt idx="31">
                  <c:v>1147.1804388719613</c:v>
                </c:pt>
                <c:pt idx="32">
                  <c:v>1217.8363139348512</c:v>
                </c:pt>
                <c:pt idx="33">
                  <c:v>1179.0505737215949</c:v>
                </c:pt>
                <c:pt idx="34">
                  <c:v>1150.6664629535737</c:v>
                </c:pt>
                <c:pt idx="35">
                  <c:v>1292.8886938260332</c:v>
                </c:pt>
                <c:pt idx="36">
                  <c:v>1353.6059650307659</c:v>
                </c:pt>
                <c:pt idx="37">
                  <c:v>1347.6125182344301</c:v>
                </c:pt>
                <c:pt idx="38">
                  <c:v>1379.2148417314704</c:v>
                </c:pt>
                <c:pt idx="39">
                  <c:v>1416.8405850977383</c:v>
                </c:pt>
                <c:pt idx="40">
                  <c:v>1479.3034958529138</c:v>
                </c:pt>
                <c:pt idx="41">
                  <c:v>1502.9740489631554</c:v>
                </c:pt>
                <c:pt idx="42">
                  <c:v>1523.3068863134968</c:v>
                </c:pt>
                <c:pt idx="43">
                  <c:v>1534.2246754295734</c:v>
                </c:pt>
                <c:pt idx="44">
                  <c:v>1573.0579054466327</c:v>
                </c:pt>
                <c:pt idx="45">
                  <c:v>1508.7611875954296</c:v>
                </c:pt>
                <c:pt idx="46">
                  <c:v>1586.0880176802202</c:v>
                </c:pt>
                <c:pt idx="47">
                  <c:v>1548.3305095714334</c:v>
                </c:pt>
                <c:pt idx="48">
                  <c:v>1610.8669905964348</c:v>
                </c:pt>
                <c:pt idx="49">
                  <c:v>1532.0570772945214</c:v>
                </c:pt>
                <c:pt idx="50">
                  <c:v>1492.8768213750827</c:v>
                </c:pt>
                <c:pt idx="51">
                  <c:v>1526.1498517403359</c:v>
                </c:pt>
                <c:pt idx="52">
                  <c:v>1404.4784442028865</c:v>
                </c:pt>
                <c:pt idx="53">
                  <c:v>1406.9985178899346</c:v>
                </c:pt>
                <c:pt idx="54">
                  <c:v>1288.9277717063926</c:v>
                </c:pt>
                <c:pt idx="55">
                  <c:v>1379.4086935535513</c:v>
                </c:pt>
                <c:pt idx="56">
                  <c:v>1329.1428771619783</c:v>
                </c:pt>
                <c:pt idx="57">
                  <c:v>1202.4414430282925</c:v>
                </c:pt>
              </c:numCache>
            </c:numRef>
          </c:val>
          <c:smooth val="0"/>
          <c:extLst>
            <c:ext xmlns:c16="http://schemas.microsoft.com/office/drawing/2014/chart" uri="{C3380CC4-5D6E-409C-BE32-E72D297353CC}">
              <c16:uniqueId val="{00000002-6FF9-49BB-B4AA-7176072857A5}"/>
            </c:ext>
          </c:extLst>
        </c:ser>
        <c:dLbls>
          <c:showLegendKey val="0"/>
          <c:showVal val="0"/>
          <c:showCatName val="0"/>
          <c:showSerName val="0"/>
          <c:showPercent val="0"/>
          <c:showBubbleSize val="0"/>
        </c:dLbls>
        <c:smooth val="0"/>
        <c:axId val="1429990400"/>
        <c:axId val="1429989152"/>
      </c:lineChart>
      <c:dateAx>
        <c:axId val="1429990400"/>
        <c:scaling>
          <c:orientation val="minMax"/>
        </c:scaling>
        <c:delete val="0"/>
        <c:axPos val="b"/>
        <c:numFmt formatCode="[$-C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429989152"/>
        <c:crosses val="autoZero"/>
        <c:auto val="1"/>
        <c:lblOffset val="100"/>
        <c:baseTimeUnit val="months"/>
        <c:majorUnit val="3"/>
        <c:majorTimeUnit val="months"/>
      </c:dateAx>
      <c:valAx>
        <c:axId val="1429989152"/>
        <c:scaling>
          <c:orientation val="minMax"/>
          <c:min val="800"/>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4299904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AU" b="1" dirty="0"/>
              <a:t>Strategic Asset Allocation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percentStacked"/>
        <c:varyColors val="0"/>
        <c:ser>
          <c:idx val="0"/>
          <c:order val="0"/>
          <c:tx>
            <c:strRef>
              <c:f>Sheet2!$C$5</c:f>
              <c:strCache>
                <c:ptCount val="1"/>
                <c:pt idx="0">
                  <c:v>Australian Equities</c:v>
                </c:pt>
              </c:strCache>
            </c:strRef>
          </c:tx>
          <c:spPr>
            <a:solidFill>
              <a:schemeClr val="accent1"/>
            </a:solidFill>
            <a:ln>
              <a:noFill/>
            </a:ln>
            <a:effectLst/>
          </c:spPr>
          <c:invertIfNegative val="0"/>
          <c:cat>
            <c:strRef>
              <c:f>Sheet2!$D$4:$E$4</c:f>
              <c:strCache>
                <c:ptCount val="2"/>
                <c:pt idx="0">
                  <c:v>Trustee Selection</c:v>
                </c:pt>
                <c:pt idx="1">
                  <c:v>DC Growth</c:v>
                </c:pt>
              </c:strCache>
            </c:strRef>
          </c:cat>
          <c:val>
            <c:numRef>
              <c:f>Sheet2!$D$5:$E$5</c:f>
              <c:numCache>
                <c:formatCode>0.0%</c:formatCode>
                <c:ptCount val="2"/>
                <c:pt idx="0">
                  <c:v>0.11</c:v>
                </c:pt>
                <c:pt idx="1">
                  <c:v>0.24</c:v>
                </c:pt>
              </c:numCache>
            </c:numRef>
          </c:val>
          <c:extLst>
            <c:ext xmlns:c16="http://schemas.microsoft.com/office/drawing/2014/chart" uri="{C3380CC4-5D6E-409C-BE32-E72D297353CC}">
              <c16:uniqueId val="{00000000-0F83-4BDC-AB8E-2F10E8C3167F}"/>
            </c:ext>
          </c:extLst>
        </c:ser>
        <c:ser>
          <c:idx val="1"/>
          <c:order val="1"/>
          <c:tx>
            <c:strRef>
              <c:f>Sheet2!$C$6</c:f>
              <c:strCache>
                <c:ptCount val="1"/>
                <c:pt idx="0">
                  <c:v>International Equities</c:v>
                </c:pt>
              </c:strCache>
            </c:strRef>
          </c:tx>
          <c:spPr>
            <a:solidFill>
              <a:schemeClr val="accent2"/>
            </a:solidFill>
            <a:ln>
              <a:noFill/>
            </a:ln>
            <a:effectLst/>
          </c:spPr>
          <c:invertIfNegative val="0"/>
          <c:cat>
            <c:strRef>
              <c:f>Sheet2!$D$4:$E$4</c:f>
              <c:strCache>
                <c:ptCount val="2"/>
                <c:pt idx="0">
                  <c:v>Trustee Selection</c:v>
                </c:pt>
                <c:pt idx="1">
                  <c:v>DC Growth</c:v>
                </c:pt>
              </c:strCache>
            </c:strRef>
          </c:cat>
          <c:val>
            <c:numRef>
              <c:f>Sheet2!$D$6:$E$6</c:f>
              <c:numCache>
                <c:formatCode>0.0%</c:formatCode>
                <c:ptCount val="2"/>
                <c:pt idx="0">
                  <c:v>0.39</c:v>
                </c:pt>
                <c:pt idx="1">
                  <c:v>0.36</c:v>
                </c:pt>
              </c:numCache>
            </c:numRef>
          </c:val>
          <c:extLst>
            <c:ext xmlns:c16="http://schemas.microsoft.com/office/drawing/2014/chart" uri="{C3380CC4-5D6E-409C-BE32-E72D297353CC}">
              <c16:uniqueId val="{00000001-0F83-4BDC-AB8E-2F10E8C3167F}"/>
            </c:ext>
          </c:extLst>
        </c:ser>
        <c:ser>
          <c:idx val="2"/>
          <c:order val="2"/>
          <c:tx>
            <c:strRef>
              <c:f>Sheet2!$C$7</c:f>
              <c:strCache>
                <c:ptCount val="1"/>
                <c:pt idx="0">
                  <c:v>Other</c:v>
                </c:pt>
              </c:strCache>
            </c:strRef>
          </c:tx>
          <c:spPr>
            <a:solidFill>
              <a:schemeClr val="accent3"/>
            </a:solidFill>
            <a:ln>
              <a:noFill/>
            </a:ln>
            <a:effectLst/>
          </c:spPr>
          <c:invertIfNegative val="0"/>
          <c:cat>
            <c:strRef>
              <c:f>Sheet2!$D$4:$E$4</c:f>
              <c:strCache>
                <c:ptCount val="2"/>
                <c:pt idx="0">
                  <c:v>Trustee Selection</c:v>
                </c:pt>
                <c:pt idx="1">
                  <c:v>DC Growth</c:v>
                </c:pt>
              </c:strCache>
            </c:strRef>
          </c:cat>
          <c:val>
            <c:numRef>
              <c:f>Sheet2!$D$7:$E$7</c:f>
              <c:numCache>
                <c:formatCode>0.0%</c:formatCode>
                <c:ptCount val="2"/>
                <c:pt idx="0">
                  <c:v>0.05</c:v>
                </c:pt>
                <c:pt idx="1">
                  <c:v>0</c:v>
                </c:pt>
              </c:numCache>
            </c:numRef>
          </c:val>
          <c:extLst>
            <c:ext xmlns:c16="http://schemas.microsoft.com/office/drawing/2014/chart" uri="{C3380CC4-5D6E-409C-BE32-E72D297353CC}">
              <c16:uniqueId val="{00000002-0F83-4BDC-AB8E-2F10E8C3167F}"/>
            </c:ext>
          </c:extLst>
        </c:ser>
        <c:ser>
          <c:idx val="3"/>
          <c:order val="3"/>
          <c:tx>
            <c:strRef>
              <c:f>Sheet2!$C$8</c:f>
              <c:strCache>
                <c:ptCount val="1"/>
                <c:pt idx="0">
                  <c:v>Property</c:v>
                </c:pt>
              </c:strCache>
            </c:strRef>
          </c:tx>
          <c:spPr>
            <a:solidFill>
              <a:schemeClr val="accent4"/>
            </a:solidFill>
            <a:ln>
              <a:noFill/>
            </a:ln>
            <a:effectLst/>
          </c:spPr>
          <c:invertIfNegative val="0"/>
          <c:cat>
            <c:strRef>
              <c:f>Sheet2!$D$4:$E$4</c:f>
              <c:strCache>
                <c:ptCount val="2"/>
                <c:pt idx="0">
                  <c:v>Trustee Selection</c:v>
                </c:pt>
                <c:pt idx="1">
                  <c:v>DC Growth</c:v>
                </c:pt>
              </c:strCache>
            </c:strRef>
          </c:cat>
          <c:val>
            <c:numRef>
              <c:f>Sheet2!$D$8:$E$8</c:f>
              <c:numCache>
                <c:formatCode>0.0%</c:formatCode>
                <c:ptCount val="2"/>
                <c:pt idx="0">
                  <c:v>7.0000000000000007E-2</c:v>
                </c:pt>
                <c:pt idx="1">
                  <c:v>0.02</c:v>
                </c:pt>
              </c:numCache>
            </c:numRef>
          </c:val>
          <c:extLst>
            <c:ext xmlns:c16="http://schemas.microsoft.com/office/drawing/2014/chart" uri="{C3380CC4-5D6E-409C-BE32-E72D297353CC}">
              <c16:uniqueId val="{00000003-0F83-4BDC-AB8E-2F10E8C3167F}"/>
            </c:ext>
          </c:extLst>
        </c:ser>
        <c:ser>
          <c:idx val="4"/>
          <c:order val="4"/>
          <c:tx>
            <c:strRef>
              <c:f>Sheet2!$C$9</c:f>
              <c:strCache>
                <c:ptCount val="1"/>
                <c:pt idx="0">
                  <c:v>Alternatives - Other</c:v>
                </c:pt>
              </c:strCache>
            </c:strRef>
          </c:tx>
          <c:spPr>
            <a:solidFill>
              <a:schemeClr val="accent5"/>
            </a:solidFill>
            <a:ln>
              <a:noFill/>
            </a:ln>
            <a:effectLst/>
          </c:spPr>
          <c:invertIfNegative val="0"/>
          <c:cat>
            <c:strRef>
              <c:f>Sheet2!$D$4:$E$4</c:f>
              <c:strCache>
                <c:ptCount val="2"/>
                <c:pt idx="0">
                  <c:v>Trustee Selection</c:v>
                </c:pt>
                <c:pt idx="1">
                  <c:v>DC Growth</c:v>
                </c:pt>
              </c:strCache>
            </c:strRef>
          </c:cat>
          <c:val>
            <c:numRef>
              <c:f>Sheet2!$D$9:$E$9</c:f>
              <c:numCache>
                <c:formatCode>0.0%</c:formatCode>
                <c:ptCount val="2"/>
                <c:pt idx="0">
                  <c:v>0.18</c:v>
                </c:pt>
                <c:pt idx="1">
                  <c:v>0.21</c:v>
                </c:pt>
              </c:numCache>
            </c:numRef>
          </c:val>
          <c:extLst>
            <c:ext xmlns:c16="http://schemas.microsoft.com/office/drawing/2014/chart" uri="{C3380CC4-5D6E-409C-BE32-E72D297353CC}">
              <c16:uniqueId val="{00000004-0F83-4BDC-AB8E-2F10E8C3167F}"/>
            </c:ext>
          </c:extLst>
        </c:ser>
        <c:ser>
          <c:idx val="5"/>
          <c:order val="5"/>
          <c:tx>
            <c:strRef>
              <c:f>Sheet2!$C$10</c:f>
              <c:strCache>
                <c:ptCount val="1"/>
                <c:pt idx="0">
                  <c:v>Infrastructure</c:v>
                </c:pt>
              </c:strCache>
            </c:strRef>
          </c:tx>
          <c:spPr>
            <a:solidFill>
              <a:schemeClr val="accent6"/>
            </a:solidFill>
            <a:ln>
              <a:noFill/>
            </a:ln>
            <a:effectLst/>
          </c:spPr>
          <c:invertIfNegative val="0"/>
          <c:cat>
            <c:strRef>
              <c:f>Sheet2!$D$4:$E$4</c:f>
              <c:strCache>
                <c:ptCount val="2"/>
                <c:pt idx="0">
                  <c:v>Trustee Selection</c:v>
                </c:pt>
                <c:pt idx="1">
                  <c:v>DC Growth</c:v>
                </c:pt>
              </c:strCache>
            </c:strRef>
          </c:cat>
          <c:val>
            <c:numRef>
              <c:f>Sheet2!$D$10:$E$10</c:f>
              <c:numCache>
                <c:formatCode>0.0%</c:formatCode>
                <c:ptCount val="2"/>
                <c:pt idx="0">
                  <c:v>0.12</c:v>
                </c:pt>
                <c:pt idx="1">
                  <c:v>7.0000000000000007E-2</c:v>
                </c:pt>
              </c:numCache>
            </c:numRef>
          </c:val>
          <c:extLst>
            <c:ext xmlns:c16="http://schemas.microsoft.com/office/drawing/2014/chart" uri="{C3380CC4-5D6E-409C-BE32-E72D297353CC}">
              <c16:uniqueId val="{00000005-0F83-4BDC-AB8E-2F10E8C3167F}"/>
            </c:ext>
          </c:extLst>
        </c:ser>
        <c:ser>
          <c:idx val="6"/>
          <c:order val="6"/>
          <c:tx>
            <c:strRef>
              <c:f>Sheet2!$C$11</c:f>
              <c:strCache>
                <c:ptCount val="1"/>
                <c:pt idx="0">
                  <c:v>Fixed Interest</c:v>
                </c:pt>
              </c:strCache>
            </c:strRef>
          </c:tx>
          <c:spPr>
            <a:solidFill>
              <a:schemeClr val="accent1">
                <a:lumMod val="60000"/>
              </a:schemeClr>
            </a:solidFill>
            <a:ln>
              <a:noFill/>
            </a:ln>
            <a:effectLst/>
          </c:spPr>
          <c:invertIfNegative val="0"/>
          <c:cat>
            <c:strRef>
              <c:f>Sheet2!$D$4:$E$4</c:f>
              <c:strCache>
                <c:ptCount val="2"/>
                <c:pt idx="0">
                  <c:v>Trustee Selection</c:v>
                </c:pt>
                <c:pt idx="1">
                  <c:v>DC Growth</c:v>
                </c:pt>
              </c:strCache>
            </c:strRef>
          </c:cat>
          <c:val>
            <c:numRef>
              <c:f>Sheet2!$D$11:$E$11</c:f>
              <c:numCache>
                <c:formatCode>0.0%</c:formatCode>
                <c:ptCount val="2"/>
                <c:pt idx="0">
                  <c:v>0</c:v>
                </c:pt>
                <c:pt idx="1">
                  <c:v>0.04</c:v>
                </c:pt>
              </c:numCache>
            </c:numRef>
          </c:val>
          <c:extLst>
            <c:ext xmlns:c16="http://schemas.microsoft.com/office/drawing/2014/chart" uri="{C3380CC4-5D6E-409C-BE32-E72D297353CC}">
              <c16:uniqueId val="{00000006-0F83-4BDC-AB8E-2F10E8C3167F}"/>
            </c:ext>
          </c:extLst>
        </c:ser>
        <c:ser>
          <c:idx val="7"/>
          <c:order val="7"/>
          <c:tx>
            <c:strRef>
              <c:f>Sheet2!$C$12</c:f>
              <c:strCache>
                <c:ptCount val="1"/>
                <c:pt idx="0">
                  <c:v>Income</c:v>
                </c:pt>
              </c:strCache>
            </c:strRef>
          </c:tx>
          <c:spPr>
            <a:solidFill>
              <a:schemeClr val="accent2">
                <a:lumMod val="60000"/>
              </a:schemeClr>
            </a:solidFill>
            <a:ln>
              <a:noFill/>
            </a:ln>
            <a:effectLst/>
          </c:spPr>
          <c:invertIfNegative val="0"/>
          <c:cat>
            <c:strRef>
              <c:f>Sheet2!$D$4:$E$4</c:f>
              <c:strCache>
                <c:ptCount val="2"/>
                <c:pt idx="0">
                  <c:v>Trustee Selection</c:v>
                </c:pt>
                <c:pt idx="1">
                  <c:v>DC Growth</c:v>
                </c:pt>
              </c:strCache>
            </c:strRef>
          </c:cat>
          <c:val>
            <c:numRef>
              <c:f>Sheet2!$D$12:$E$12</c:f>
              <c:numCache>
                <c:formatCode>0.0%</c:formatCode>
                <c:ptCount val="2"/>
                <c:pt idx="0">
                  <c:v>0</c:v>
                </c:pt>
                <c:pt idx="1">
                  <c:v>0.03</c:v>
                </c:pt>
              </c:numCache>
            </c:numRef>
          </c:val>
          <c:extLst>
            <c:ext xmlns:c16="http://schemas.microsoft.com/office/drawing/2014/chart" uri="{C3380CC4-5D6E-409C-BE32-E72D297353CC}">
              <c16:uniqueId val="{00000007-0F83-4BDC-AB8E-2F10E8C3167F}"/>
            </c:ext>
          </c:extLst>
        </c:ser>
        <c:ser>
          <c:idx val="8"/>
          <c:order val="8"/>
          <c:tx>
            <c:strRef>
              <c:f>Sheet2!$C$13</c:f>
              <c:strCache>
                <c:ptCount val="1"/>
                <c:pt idx="0">
                  <c:v>Defensive Strategies</c:v>
                </c:pt>
              </c:strCache>
            </c:strRef>
          </c:tx>
          <c:spPr>
            <a:solidFill>
              <a:schemeClr val="accent3">
                <a:lumMod val="60000"/>
              </a:schemeClr>
            </a:solidFill>
            <a:ln>
              <a:noFill/>
            </a:ln>
            <a:effectLst/>
          </c:spPr>
          <c:invertIfNegative val="0"/>
          <c:cat>
            <c:strRef>
              <c:f>Sheet2!$D$4:$E$4</c:f>
              <c:strCache>
                <c:ptCount val="2"/>
                <c:pt idx="0">
                  <c:v>Trustee Selection</c:v>
                </c:pt>
                <c:pt idx="1">
                  <c:v>DC Growth</c:v>
                </c:pt>
              </c:strCache>
            </c:strRef>
          </c:cat>
          <c:val>
            <c:numRef>
              <c:f>Sheet2!$D$13:$E$13</c:f>
              <c:numCache>
                <c:formatCode>0.0%</c:formatCode>
                <c:ptCount val="2"/>
                <c:pt idx="0">
                  <c:v>0.04</c:v>
                </c:pt>
                <c:pt idx="1">
                  <c:v>2.5000000000000001E-3</c:v>
                </c:pt>
              </c:numCache>
            </c:numRef>
          </c:val>
          <c:extLst>
            <c:ext xmlns:c16="http://schemas.microsoft.com/office/drawing/2014/chart" uri="{C3380CC4-5D6E-409C-BE32-E72D297353CC}">
              <c16:uniqueId val="{00000008-0F83-4BDC-AB8E-2F10E8C3167F}"/>
            </c:ext>
          </c:extLst>
        </c:ser>
        <c:ser>
          <c:idx val="9"/>
          <c:order val="9"/>
          <c:tx>
            <c:strRef>
              <c:f>Sheet2!$C$14</c:f>
              <c:strCache>
                <c:ptCount val="1"/>
                <c:pt idx="0">
                  <c:v>Cash</c:v>
                </c:pt>
              </c:strCache>
            </c:strRef>
          </c:tx>
          <c:spPr>
            <a:solidFill>
              <a:schemeClr val="accent4">
                <a:lumMod val="60000"/>
              </a:schemeClr>
            </a:solidFill>
            <a:ln>
              <a:noFill/>
            </a:ln>
            <a:effectLst/>
          </c:spPr>
          <c:invertIfNegative val="0"/>
          <c:cat>
            <c:strRef>
              <c:f>Sheet2!$D$4:$E$4</c:f>
              <c:strCache>
                <c:ptCount val="2"/>
                <c:pt idx="0">
                  <c:v>Trustee Selection</c:v>
                </c:pt>
                <c:pt idx="1">
                  <c:v>DC Growth</c:v>
                </c:pt>
              </c:strCache>
            </c:strRef>
          </c:cat>
          <c:val>
            <c:numRef>
              <c:f>Sheet2!$D$14:$E$14</c:f>
              <c:numCache>
                <c:formatCode>0.0%</c:formatCode>
                <c:ptCount val="2"/>
                <c:pt idx="0">
                  <c:v>0.04</c:v>
                </c:pt>
                <c:pt idx="1">
                  <c:v>2.75E-2</c:v>
                </c:pt>
              </c:numCache>
            </c:numRef>
          </c:val>
          <c:extLst>
            <c:ext xmlns:c16="http://schemas.microsoft.com/office/drawing/2014/chart" uri="{C3380CC4-5D6E-409C-BE32-E72D297353CC}">
              <c16:uniqueId val="{00000009-0F83-4BDC-AB8E-2F10E8C3167F}"/>
            </c:ext>
          </c:extLst>
        </c:ser>
        <c:dLbls>
          <c:showLegendKey val="0"/>
          <c:showVal val="0"/>
          <c:showCatName val="0"/>
          <c:showSerName val="0"/>
          <c:showPercent val="0"/>
          <c:showBubbleSize val="0"/>
        </c:dLbls>
        <c:gapWidth val="150"/>
        <c:overlap val="100"/>
        <c:axId val="1218816160"/>
        <c:axId val="1218654336"/>
      </c:barChart>
      <c:catAx>
        <c:axId val="121881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218654336"/>
        <c:crosses val="autoZero"/>
        <c:auto val="1"/>
        <c:lblAlgn val="ctr"/>
        <c:lblOffset val="100"/>
        <c:noMultiLvlLbl val="0"/>
      </c:catAx>
      <c:valAx>
        <c:axId val="1218654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188161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935000000000002E-2"/>
          <c:y val="0.18397129629629627"/>
          <c:w val="0.83109404990403069"/>
          <c:h val="0.76719576719576721"/>
        </c:manualLayout>
      </c:layout>
      <c:barChart>
        <c:barDir val="col"/>
        <c:grouping val="clustered"/>
        <c:varyColors val="0"/>
        <c:ser>
          <c:idx val="0"/>
          <c:order val="0"/>
          <c:tx>
            <c:strRef>
              <c:f>'Pivot tables'!$AZ$5</c:f>
              <c:strCache>
                <c:ptCount val="1"/>
                <c:pt idx="0">
                  <c:v>Filled</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1-5A31-4ECC-A653-A62A7471FF08}"/>
              </c:ext>
            </c:extLst>
          </c:dPt>
          <c:dPt>
            <c:idx val="1"/>
            <c:invertIfNegative val="0"/>
            <c:bubble3D val="0"/>
            <c:spPr>
              <a:blipFill>
                <a:blip xmlns:r="http://schemas.openxmlformats.org/officeDocument/2006/relationships" r:embed="rId5"/>
                <a:stretch>
                  <a:fillRect/>
                </a:stretch>
              </a:blipFill>
              <a:ln>
                <a:noFill/>
              </a:ln>
              <a:effectLst/>
            </c:spPr>
            <c:pictureOptions>
              <c:pictureFormat val="stackScale"/>
            </c:pictureOptions>
            <c:extLst>
              <c:ext xmlns:c16="http://schemas.microsoft.com/office/drawing/2014/chart" uri="{C3380CC4-5D6E-409C-BE32-E72D297353CC}">
                <c16:uniqueId val="{00000003-5A31-4ECC-A653-A62A7471FF08}"/>
              </c:ext>
            </c:extLst>
          </c:dPt>
          <c:cat>
            <c:strRef>
              <c:f>'Pivot tables'!$BA$4:$BB$4</c:f>
              <c:strCache>
                <c:ptCount val="2"/>
                <c:pt idx="0">
                  <c:v>Female</c:v>
                </c:pt>
                <c:pt idx="1">
                  <c:v>Male</c:v>
                </c:pt>
              </c:strCache>
            </c:strRef>
          </c:cat>
          <c:val>
            <c:numRef>
              <c:f>'Pivot tables'!$BA$5:$BB$5</c:f>
              <c:numCache>
                <c:formatCode>0%</c:formatCode>
                <c:ptCount val="2"/>
                <c:pt idx="0">
                  <c:v>0.52435746286253238</c:v>
                </c:pt>
                <c:pt idx="1">
                  <c:v>0.47564253713746757</c:v>
                </c:pt>
              </c:numCache>
            </c:numRef>
          </c:val>
          <c:extLst>
            <c:ext xmlns:c16="http://schemas.microsoft.com/office/drawing/2014/chart" uri="{C3380CC4-5D6E-409C-BE32-E72D297353CC}">
              <c16:uniqueId val="{00000004-5A31-4ECC-A653-A62A7471FF08}"/>
            </c:ext>
          </c:extLst>
        </c:ser>
        <c:ser>
          <c:idx val="1"/>
          <c:order val="1"/>
          <c:tx>
            <c:strRef>
              <c:f>'Pivot tables'!$AZ$6</c:f>
              <c:strCache>
                <c:ptCount val="1"/>
                <c:pt idx="0">
                  <c:v>Full</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6-5A31-4ECC-A653-A62A7471FF08}"/>
              </c:ext>
            </c:extLst>
          </c:dPt>
          <c:dPt>
            <c:idx val="1"/>
            <c:invertIfNegative val="0"/>
            <c:bubble3D val="0"/>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8-5A31-4ECC-A653-A62A7471FF08}"/>
              </c:ext>
            </c:extLst>
          </c:dPt>
          <c:dLbls>
            <c:dLbl>
              <c:idx val="0"/>
              <c:layout>
                <c:manualLayout>
                  <c:x val="9.3457943925233638E-3"/>
                  <c:y val="5.5450815126982369E-7"/>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fld id="{611B4DE6-DE72-4DF3-992C-41FB40B16256}" type="CELLRANGE">
                      <a:rPr lang="en-US" dirty="0"/>
                      <a:pPr>
                        <a:defRPr sz="800" b="1">
                          <a:solidFill>
                            <a:schemeClr val="tx1">
                              <a:lumMod val="50000"/>
                              <a:lumOff val="50000"/>
                            </a:schemeClr>
                          </a:solidFill>
                          <a:latin typeface="Arial" panose="020B0604020202020204" pitchFamily="34" charset="0"/>
                          <a:cs typeface="Arial" panose="020B0604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layout>
                    <c:manualLayout>
                      <c:w val="0.36614246817278684"/>
                      <c:h val="0.16941443939225903"/>
                    </c:manualLayout>
                  </c15:layout>
                  <c15:dlblFieldTable/>
                  <c15:showDataLabelsRange val="1"/>
                </c:ext>
                <c:ext xmlns:c16="http://schemas.microsoft.com/office/drawing/2014/chart" uri="{C3380CC4-5D6E-409C-BE32-E72D297353CC}">
                  <c16:uniqueId val="{00000006-5A31-4ECC-A653-A62A7471FF08}"/>
                </c:ext>
              </c:extLst>
            </c:dLbl>
            <c:dLbl>
              <c:idx val="1"/>
              <c:layout>
                <c:manualLayout>
                  <c:x val="2.9399146368386107E-2"/>
                  <c:y val="0"/>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fld id="{8F6F934A-D89D-4079-A499-6DE21F0DB0F7}" type="CELLRANGE">
                      <a:rPr lang="en-US" dirty="0"/>
                      <a:pPr>
                        <a:defRPr sz="800" b="1">
                          <a:solidFill>
                            <a:schemeClr val="tx1">
                              <a:lumMod val="50000"/>
                              <a:lumOff val="50000"/>
                            </a:schemeClr>
                          </a:solidFill>
                          <a:latin typeface="Arial" panose="020B0604020202020204" pitchFamily="34" charset="0"/>
                          <a:cs typeface="Arial" panose="020B0604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layout>
                    <c:manualLayout>
                      <c:w val="0.33460740304658171"/>
                      <c:h val="0.1830963735166907"/>
                    </c:manualLayout>
                  </c15:layout>
                  <c15:dlblFieldTable/>
                  <c15:showDataLabelsRange val="1"/>
                </c:ext>
                <c:ext xmlns:c16="http://schemas.microsoft.com/office/drawing/2014/chart" uri="{C3380CC4-5D6E-409C-BE32-E72D297353CC}">
                  <c16:uniqueId val="{00000008-5A31-4ECC-A653-A62A7471FF08}"/>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'Pivot tables'!$BA$4:$BB$4</c:f>
              <c:strCache>
                <c:ptCount val="2"/>
                <c:pt idx="0">
                  <c:v>Female</c:v>
                </c:pt>
                <c:pt idx="1">
                  <c:v>Male</c:v>
                </c:pt>
              </c:strCache>
            </c:strRef>
          </c:cat>
          <c:val>
            <c:numRef>
              <c:f>'Pivot tables'!$BA$6:$BB$6</c:f>
              <c:numCache>
                <c:formatCode>0%</c:formatCode>
                <c:ptCount val="2"/>
                <c:pt idx="0">
                  <c:v>1</c:v>
                </c:pt>
                <c:pt idx="1">
                  <c:v>1</c:v>
                </c:pt>
              </c:numCache>
            </c:numRef>
          </c:val>
          <c:extLst>
            <c:ext xmlns:c15="http://schemas.microsoft.com/office/drawing/2012/chart" uri="{02D57815-91ED-43cb-92C2-25804820EDAC}">
              <c15:datalabelsRange>
                <c15:f>'Pivot tables'!$BA$5:$BB$5</c15:f>
                <c15:dlblRangeCache>
                  <c:ptCount val="2"/>
                  <c:pt idx="0">
                    <c:v>52%</c:v>
                  </c:pt>
                  <c:pt idx="1">
                    <c:v>48%</c:v>
                  </c:pt>
                </c15:dlblRangeCache>
              </c15:datalabelsRange>
            </c:ext>
            <c:ext xmlns:c16="http://schemas.microsoft.com/office/drawing/2014/chart" uri="{C3380CC4-5D6E-409C-BE32-E72D297353CC}">
              <c16:uniqueId val="{00000009-5A31-4ECC-A653-A62A7471FF08}"/>
            </c:ext>
          </c:extLst>
        </c:ser>
        <c:dLbls>
          <c:showLegendKey val="0"/>
          <c:showVal val="0"/>
          <c:showCatName val="0"/>
          <c:showSerName val="0"/>
          <c:showPercent val="0"/>
          <c:showBubbleSize val="0"/>
        </c:dLbls>
        <c:gapWidth val="0"/>
        <c:overlap val="100"/>
        <c:axId val="1514309167"/>
        <c:axId val="1514306671"/>
      </c:barChart>
      <c:catAx>
        <c:axId val="1514309167"/>
        <c:scaling>
          <c:orientation val="minMax"/>
        </c:scaling>
        <c:delete val="1"/>
        <c:axPos val="b"/>
        <c:numFmt formatCode="General" sourceLinked="1"/>
        <c:majorTickMark val="none"/>
        <c:minorTickMark val="none"/>
        <c:tickLblPos val="nextTo"/>
        <c:crossAx val="1514306671"/>
        <c:crosses val="autoZero"/>
        <c:auto val="1"/>
        <c:lblAlgn val="ctr"/>
        <c:lblOffset val="100"/>
        <c:noMultiLvlLbl val="0"/>
      </c:catAx>
      <c:valAx>
        <c:axId val="1514306671"/>
        <c:scaling>
          <c:orientation val="minMax"/>
          <c:max val="1"/>
          <c:min val="0"/>
        </c:scaling>
        <c:delete val="1"/>
        <c:axPos val="l"/>
        <c:numFmt formatCode="0%" sourceLinked="1"/>
        <c:majorTickMark val="none"/>
        <c:minorTickMark val="none"/>
        <c:tickLblPos val="nextTo"/>
        <c:crossAx val="1514309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8">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172440944881883E-2"/>
          <c:y val="0.20600601144962494"/>
          <c:w val="0.91782125984251972"/>
          <c:h val="0.77070168239638903"/>
        </c:manualLayout>
      </c:layout>
      <c:barChart>
        <c:barDir val="col"/>
        <c:grouping val="clustered"/>
        <c:varyColors val="0"/>
        <c:ser>
          <c:idx val="0"/>
          <c:order val="0"/>
          <c:tx>
            <c:strRef>
              <c:f>'Pivot tables'!$AZ$13</c:f>
              <c:strCache>
                <c:ptCount val="1"/>
                <c:pt idx="0">
                  <c:v>Filled</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1-5AA9-40C6-A23E-564261410E4A}"/>
              </c:ext>
            </c:extLst>
          </c:dPt>
          <c:dPt>
            <c:idx val="1"/>
            <c:invertIfNegative val="0"/>
            <c:bubble3D val="0"/>
            <c:spPr>
              <a:blipFill>
                <a:blip xmlns:r="http://schemas.openxmlformats.org/officeDocument/2006/relationships" r:embed="rId5"/>
                <a:stretch>
                  <a:fillRect/>
                </a:stretch>
              </a:blipFill>
              <a:ln>
                <a:noFill/>
              </a:ln>
              <a:effectLst/>
            </c:spPr>
            <c:pictureOptions>
              <c:pictureFormat val="stackScale"/>
            </c:pictureOptions>
            <c:extLst>
              <c:ext xmlns:c16="http://schemas.microsoft.com/office/drawing/2014/chart" uri="{C3380CC4-5D6E-409C-BE32-E72D297353CC}">
                <c16:uniqueId val="{00000003-5AA9-40C6-A23E-564261410E4A}"/>
              </c:ext>
            </c:extLst>
          </c:dPt>
          <c:cat>
            <c:strRef>
              <c:f>'Pivot tables'!$BA$12:$BB$12</c:f>
              <c:strCache>
                <c:ptCount val="2"/>
                <c:pt idx="0">
                  <c:v>Female</c:v>
                </c:pt>
                <c:pt idx="1">
                  <c:v>Male</c:v>
                </c:pt>
              </c:strCache>
            </c:strRef>
          </c:cat>
          <c:val>
            <c:numRef>
              <c:f>'Pivot tables'!$BA$13:$BB$13</c:f>
              <c:numCache>
                <c:formatCode>0%</c:formatCode>
                <c:ptCount val="2"/>
                <c:pt idx="0">
                  <c:v>0.1570048309178744</c:v>
                </c:pt>
                <c:pt idx="1">
                  <c:v>0.84299516908212557</c:v>
                </c:pt>
              </c:numCache>
            </c:numRef>
          </c:val>
          <c:extLst>
            <c:ext xmlns:c16="http://schemas.microsoft.com/office/drawing/2014/chart" uri="{C3380CC4-5D6E-409C-BE32-E72D297353CC}">
              <c16:uniqueId val="{00000004-5AA9-40C6-A23E-564261410E4A}"/>
            </c:ext>
          </c:extLst>
        </c:ser>
        <c:ser>
          <c:idx val="1"/>
          <c:order val="1"/>
          <c:tx>
            <c:strRef>
              <c:f>'Pivot tables'!$AZ$14</c:f>
              <c:strCache>
                <c:ptCount val="1"/>
                <c:pt idx="0">
                  <c:v>Full</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6-5AA9-40C6-A23E-564261410E4A}"/>
              </c:ext>
            </c:extLst>
          </c:dPt>
          <c:dPt>
            <c:idx val="1"/>
            <c:invertIfNegative val="0"/>
            <c:bubble3D val="0"/>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8-5AA9-40C6-A23E-564261410E4A}"/>
              </c:ext>
            </c:extLst>
          </c:dPt>
          <c:dLbls>
            <c:dLbl>
              <c:idx val="0"/>
              <c:layout>
                <c:manualLayout>
                  <c:x val="5.4694837501344225E-7"/>
                  <c:y val="-6.2871389601559441E-2"/>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fld id="{83441A76-80B2-4A96-A77E-ADE118AA4F5E}" type="CELLRANGE">
                      <a:rPr lang="en-US" dirty="0"/>
                      <a:pPr>
                        <a:defRPr sz="800" b="1">
                          <a:solidFill>
                            <a:schemeClr val="tx1">
                              <a:lumMod val="50000"/>
                              <a:lumOff val="50000"/>
                            </a:schemeClr>
                          </a:solidFill>
                          <a:latin typeface="Arial" panose="020B0604020202020204" pitchFamily="34" charset="0"/>
                          <a:cs typeface="Arial" panose="020B0604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layout>
                    <c:manualLayout>
                      <c:w val="0.26188508614640993"/>
                      <c:h val="0.21607668747475761"/>
                    </c:manualLayout>
                  </c15:layout>
                  <c15:dlblFieldTable/>
                  <c15:showDataLabelsRange val="1"/>
                </c:ext>
                <c:ext xmlns:c16="http://schemas.microsoft.com/office/drawing/2014/chart" uri="{C3380CC4-5D6E-409C-BE32-E72D297353CC}">
                  <c16:uniqueId val="{00000006-5AA9-40C6-A23E-564261410E4A}"/>
                </c:ext>
              </c:extLst>
            </c:dLbl>
            <c:dLbl>
              <c:idx val="1"/>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fld id="{F803E8E9-3F97-42D8-ABBE-B3A4B6A6BC6C}" type="CELLRANGE">
                      <a:rPr lang="en-US" dirty="0"/>
                      <a:pPr>
                        <a:defRPr sz="800" b="1">
                          <a:solidFill>
                            <a:schemeClr val="tx1">
                              <a:lumMod val="50000"/>
                              <a:lumOff val="50000"/>
                            </a:schemeClr>
                          </a:solidFill>
                          <a:latin typeface="Arial" panose="020B0604020202020204" pitchFamily="34" charset="0"/>
                          <a:cs typeface="Arial" panose="020B0604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layout>
                    <c:manualLayout>
                      <c:w val="0.2630365634988695"/>
                      <c:h val="0.23497859019916414"/>
                    </c:manualLayout>
                  </c15:layout>
                  <c15:dlblFieldTable/>
                  <c15:showDataLabelsRange val="1"/>
                </c:ext>
                <c:ext xmlns:c16="http://schemas.microsoft.com/office/drawing/2014/chart" uri="{C3380CC4-5D6E-409C-BE32-E72D297353CC}">
                  <c16:uniqueId val="{00000008-5AA9-40C6-A23E-564261410E4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'Pivot tables'!$BA$12:$BB$12</c:f>
              <c:strCache>
                <c:ptCount val="2"/>
                <c:pt idx="0">
                  <c:v>Female</c:v>
                </c:pt>
                <c:pt idx="1">
                  <c:v>Male</c:v>
                </c:pt>
              </c:strCache>
            </c:strRef>
          </c:cat>
          <c:val>
            <c:numRef>
              <c:f>'Pivot tables'!$BA$14:$BB$14</c:f>
              <c:numCache>
                <c:formatCode>0%</c:formatCode>
                <c:ptCount val="2"/>
                <c:pt idx="0">
                  <c:v>1</c:v>
                </c:pt>
                <c:pt idx="1">
                  <c:v>1</c:v>
                </c:pt>
              </c:numCache>
            </c:numRef>
          </c:val>
          <c:extLst>
            <c:ext xmlns:c15="http://schemas.microsoft.com/office/drawing/2012/chart" uri="{02D57815-91ED-43cb-92C2-25804820EDAC}">
              <c15:datalabelsRange>
                <c15:f>'Pivot tables'!$BA$13:$BB$13</c15:f>
                <c15:dlblRangeCache>
                  <c:ptCount val="2"/>
                  <c:pt idx="0">
                    <c:v>16%</c:v>
                  </c:pt>
                  <c:pt idx="1">
                    <c:v>84%</c:v>
                  </c:pt>
                </c15:dlblRangeCache>
              </c15:datalabelsRange>
            </c:ext>
            <c:ext xmlns:c16="http://schemas.microsoft.com/office/drawing/2014/chart" uri="{C3380CC4-5D6E-409C-BE32-E72D297353CC}">
              <c16:uniqueId val="{00000009-5AA9-40C6-A23E-564261410E4A}"/>
            </c:ext>
          </c:extLst>
        </c:ser>
        <c:dLbls>
          <c:showLegendKey val="0"/>
          <c:showVal val="0"/>
          <c:showCatName val="0"/>
          <c:showSerName val="0"/>
          <c:showPercent val="0"/>
          <c:showBubbleSize val="0"/>
        </c:dLbls>
        <c:gapWidth val="0"/>
        <c:overlap val="100"/>
        <c:axId val="1287257151"/>
        <c:axId val="1287244255"/>
      </c:barChart>
      <c:catAx>
        <c:axId val="1287257151"/>
        <c:scaling>
          <c:orientation val="minMax"/>
        </c:scaling>
        <c:delete val="1"/>
        <c:axPos val="b"/>
        <c:numFmt formatCode="General" sourceLinked="1"/>
        <c:majorTickMark val="none"/>
        <c:minorTickMark val="none"/>
        <c:tickLblPos val="nextTo"/>
        <c:crossAx val="1287244255"/>
        <c:crosses val="autoZero"/>
        <c:auto val="1"/>
        <c:lblAlgn val="ctr"/>
        <c:lblOffset val="100"/>
        <c:noMultiLvlLbl val="0"/>
      </c:catAx>
      <c:valAx>
        <c:axId val="1287244255"/>
        <c:scaling>
          <c:orientation val="minMax"/>
          <c:max val="1"/>
          <c:min val="0"/>
        </c:scaling>
        <c:delete val="1"/>
        <c:axPos val="l"/>
        <c:numFmt formatCode="0%" sourceLinked="1"/>
        <c:majorTickMark val="none"/>
        <c:minorTickMark val="none"/>
        <c:tickLblPos val="nextTo"/>
        <c:crossAx val="1287257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8">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154884485593148E-2"/>
          <c:y val="0.19812444497069445"/>
          <c:w val="0.96810244873236984"/>
          <c:h val="0.77306692657569853"/>
        </c:manualLayout>
      </c:layout>
      <c:barChart>
        <c:barDir val="col"/>
        <c:grouping val="clustered"/>
        <c:varyColors val="0"/>
        <c:ser>
          <c:idx val="0"/>
          <c:order val="0"/>
          <c:tx>
            <c:strRef>
              <c:f>'Pivot tables'!$AZ$17</c:f>
              <c:strCache>
                <c:ptCount val="1"/>
                <c:pt idx="0">
                  <c:v>Filled</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1-A8E3-461E-8B3A-B5EB0B2CFC59}"/>
              </c:ext>
            </c:extLst>
          </c:dPt>
          <c:dPt>
            <c:idx val="1"/>
            <c:invertIfNegative val="0"/>
            <c:bubble3D val="0"/>
            <c:spPr>
              <a:blipFill>
                <a:blip xmlns:r="http://schemas.openxmlformats.org/officeDocument/2006/relationships" r:embed="rId5"/>
                <a:stretch>
                  <a:fillRect/>
                </a:stretch>
              </a:blipFill>
              <a:ln>
                <a:noFill/>
              </a:ln>
              <a:effectLst/>
            </c:spPr>
            <c:pictureOptions>
              <c:pictureFormat val="stackScale"/>
            </c:pictureOptions>
            <c:extLst>
              <c:ext xmlns:c16="http://schemas.microsoft.com/office/drawing/2014/chart" uri="{C3380CC4-5D6E-409C-BE32-E72D297353CC}">
                <c16:uniqueId val="{00000003-A8E3-461E-8B3A-B5EB0B2CFC59}"/>
              </c:ext>
            </c:extLst>
          </c:dPt>
          <c:cat>
            <c:strRef>
              <c:f>'Pivot tables'!$BA$16:$BB$16</c:f>
              <c:strCache>
                <c:ptCount val="2"/>
                <c:pt idx="0">
                  <c:v>Female</c:v>
                </c:pt>
                <c:pt idx="1">
                  <c:v>Male</c:v>
                </c:pt>
              </c:strCache>
            </c:strRef>
          </c:cat>
          <c:val>
            <c:numRef>
              <c:f>'Pivot tables'!$BA$17:$BB$17</c:f>
              <c:numCache>
                <c:formatCode>0%</c:formatCode>
                <c:ptCount val="2"/>
                <c:pt idx="0">
                  <c:v>0.39966337114089889</c:v>
                </c:pt>
                <c:pt idx="1">
                  <c:v>0.60033662885910111</c:v>
                </c:pt>
              </c:numCache>
            </c:numRef>
          </c:val>
          <c:extLst>
            <c:ext xmlns:c16="http://schemas.microsoft.com/office/drawing/2014/chart" uri="{C3380CC4-5D6E-409C-BE32-E72D297353CC}">
              <c16:uniqueId val="{00000004-A8E3-461E-8B3A-B5EB0B2CFC59}"/>
            </c:ext>
          </c:extLst>
        </c:ser>
        <c:ser>
          <c:idx val="1"/>
          <c:order val="1"/>
          <c:tx>
            <c:strRef>
              <c:f>'Pivot tables'!$AZ$18</c:f>
              <c:strCache>
                <c:ptCount val="1"/>
                <c:pt idx="0">
                  <c:v>Full</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6-A8E3-461E-8B3A-B5EB0B2CFC59}"/>
              </c:ext>
            </c:extLst>
          </c:dPt>
          <c:dPt>
            <c:idx val="1"/>
            <c:invertIfNegative val="0"/>
            <c:bubble3D val="0"/>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8-A8E3-461E-8B3A-B5EB0B2CFC59}"/>
              </c:ext>
            </c:extLst>
          </c:dPt>
          <c:dLbls>
            <c:dLbl>
              <c:idx val="0"/>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fld id="{9691F288-63D0-451C-9ED6-43F035DA9BE7}" type="CELLRANGE">
                      <a:rPr lang="en-US" dirty="0"/>
                      <a:pPr>
                        <a:defRPr sz="800" b="1">
                          <a:solidFill>
                            <a:schemeClr val="tx1">
                              <a:lumMod val="50000"/>
                              <a:lumOff val="50000"/>
                            </a:schemeClr>
                          </a:solidFill>
                          <a:latin typeface="Arial" panose="020B0604020202020204" pitchFamily="34" charset="0"/>
                          <a:cs typeface="Arial" panose="020B0604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layout>
                    <c:manualLayout>
                      <c:w val="0.37360504763775737"/>
                      <c:h val="0.22896897954869735"/>
                    </c:manualLayout>
                  </c15:layout>
                  <c15:dlblFieldTable/>
                  <c15:showDataLabelsRange val="1"/>
                </c:ext>
                <c:ext xmlns:c16="http://schemas.microsoft.com/office/drawing/2014/chart" uri="{C3380CC4-5D6E-409C-BE32-E72D297353CC}">
                  <c16:uniqueId val="{00000006-A8E3-461E-8B3A-B5EB0B2CFC59}"/>
                </c:ext>
              </c:extLst>
            </c:dLbl>
            <c:dLbl>
              <c:idx val="1"/>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fld id="{1A45AE6A-FA82-422C-9F70-35AD601B0F00}" type="CELLRANGE">
                      <a:rPr lang="en-US" dirty="0"/>
                      <a:pPr>
                        <a:defRPr sz="800" b="1">
                          <a:solidFill>
                            <a:schemeClr val="tx1">
                              <a:lumMod val="50000"/>
                              <a:lumOff val="50000"/>
                            </a:schemeClr>
                          </a:solidFill>
                          <a:latin typeface="Arial" panose="020B0604020202020204" pitchFamily="34" charset="0"/>
                          <a:cs typeface="Arial" panose="020B0604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layout>
                    <c:manualLayout>
                      <c:w val="0.36052305692908854"/>
                      <c:h val="0.22724303757332348"/>
                    </c:manualLayout>
                  </c15:layout>
                  <c15:dlblFieldTable/>
                  <c15:showDataLabelsRange val="1"/>
                </c:ext>
                <c:ext xmlns:c16="http://schemas.microsoft.com/office/drawing/2014/chart" uri="{C3380CC4-5D6E-409C-BE32-E72D297353CC}">
                  <c16:uniqueId val="{00000008-A8E3-461E-8B3A-B5EB0B2CFC5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'Pivot tables'!$BA$16:$BB$16</c:f>
              <c:strCache>
                <c:ptCount val="2"/>
                <c:pt idx="0">
                  <c:v>Female</c:v>
                </c:pt>
                <c:pt idx="1">
                  <c:v>Male</c:v>
                </c:pt>
              </c:strCache>
            </c:strRef>
          </c:cat>
          <c:val>
            <c:numRef>
              <c:f>'Pivot tables'!$BA$18:$BB$18</c:f>
              <c:numCache>
                <c:formatCode>0%</c:formatCode>
                <c:ptCount val="2"/>
                <c:pt idx="0">
                  <c:v>1</c:v>
                </c:pt>
                <c:pt idx="1">
                  <c:v>1</c:v>
                </c:pt>
              </c:numCache>
            </c:numRef>
          </c:val>
          <c:extLst>
            <c:ext xmlns:c15="http://schemas.microsoft.com/office/drawing/2012/chart" uri="{02D57815-91ED-43cb-92C2-25804820EDAC}">
              <c15:datalabelsRange>
                <c15:f>'Pivot tables'!$BA$17:$BB$17</c15:f>
                <c15:dlblRangeCache>
                  <c:ptCount val="2"/>
                  <c:pt idx="0">
                    <c:v>40%</c:v>
                  </c:pt>
                  <c:pt idx="1">
                    <c:v>60%</c:v>
                  </c:pt>
                </c15:dlblRangeCache>
              </c15:datalabelsRange>
            </c:ext>
            <c:ext xmlns:c16="http://schemas.microsoft.com/office/drawing/2014/chart" uri="{C3380CC4-5D6E-409C-BE32-E72D297353CC}">
              <c16:uniqueId val="{00000009-A8E3-461E-8B3A-B5EB0B2CFC59}"/>
            </c:ext>
          </c:extLst>
        </c:ser>
        <c:dLbls>
          <c:showLegendKey val="0"/>
          <c:showVal val="0"/>
          <c:showCatName val="0"/>
          <c:showSerName val="0"/>
          <c:showPercent val="0"/>
          <c:showBubbleSize val="0"/>
        </c:dLbls>
        <c:gapWidth val="0"/>
        <c:overlap val="100"/>
        <c:axId val="1287249663"/>
        <c:axId val="1287251327"/>
      </c:barChart>
      <c:catAx>
        <c:axId val="1287249663"/>
        <c:scaling>
          <c:orientation val="minMax"/>
        </c:scaling>
        <c:delete val="1"/>
        <c:axPos val="b"/>
        <c:numFmt formatCode="General" sourceLinked="1"/>
        <c:majorTickMark val="none"/>
        <c:minorTickMark val="none"/>
        <c:tickLblPos val="nextTo"/>
        <c:crossAx val="1287251327"/>
        <c:crosses val="autoZero"/>
        <c:auto val="1"/>
        <c:lblAlgn val="ctr"/>
        <c:lblOffset val="100"/>
        <c:noMultiLvlLbl val="0"/>
      </c:catAx>
      <c:valAx>
        <c:axId val="1287251327"/>
        <c:scaling>
          <c:orientation val="minMax"/>
          <c:max val="1"/>
          <c:min val="0"/>
        </c:scaling>
        <c:delete val="1"/>
        <c:axPos val="l"/>
        <c:numFmt formatCode="0%" sourceLinked="1"/>
        <c:majorTickMark val="none"/>
        <c:minorTickMark val="none"/>
        <c:tickLblPos val="nextTo"/>
        <c:crossAx val="1287249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8">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7560012426306"/>
          <c:y val="0.17540663256508995"/>
          <c:w val="0.88060851029774068"/>
          <c:h val="0.77306692657569853"/>
        </c:manualLayout>
      </c:layout>
      <c:barChart>
        <c:barDir val="col"/>
        <c:grouping val="clustered"/>
        <c:varyColors val="0"/>
        <c:ser>
          <c:idx val="0"/>
          <c:order val="0"/>
          <c:tx>
            <c:strRef>
              <c:f>'Pivot tables'!$AZ$9</c:f>
              <c:strCache>
                <c:ptCount val="1"/>
                <c:pt idx="0">
                  <c:v>Filled</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4"/>
                <a:stretch>
                  <a:fillRect/>
                </a:stretch>
              </a:blipFill>
              <a:ln>
                <a:noFill/>
              </a:ln>
              <a:effectLst/>
            </c:spPr>
            <c:pictureOptions>
              <c:pictureFormat val="stackScale"/>
            </c:pictureOptions>
            <c:extLst>
              <c:ext xmlns:c16="http://schemas.microsoft.com/office/drawing/2014/chart" uri="{C3380CC4-5D6E-409C-BE32-E72D297353CC}">
                <c16:uniqueId val="{00000001-C72E-44AA-8038-9F7211114745}"/>
              </c:ext>
            </c:extLst>
          </c:dPt>
          <c:dPt>
            <c:idx val="1"/>
            <c:invertIfNegative val="0"/>
            <c:bubble3D val="0"/>
            <c:spPr>
              <a:blipFill>
                <a:blip xmlns:r="http://schemas.openxmlformats.org/officeDocument/2006/relationships" r:embed="rId5"/>
                <a:stretch>
                  <a:fillRect/>
                </a:stretch>
              </a:blipFill>
              <a:ln>
                <a:noFill/>
              </a:ln>
              <a:effectLst/>
            </c:spPr>
            <c:pictureOptions>
              <c:pictureFormat val="stackScale"/>
            </c:pictureOptions>
            <c:extLst>
              <c:ext xmlns:c16="http://schemas.microsoft.com/office/drawing/2014/chart" uri="{C3380CC4-5D6E-409C-BE32-E72D297353CC}">
                <c16:uniqueId val="{00000003-C72E-44AA-8038-9F7211114745}"/>
              </c:ext>
            </c:extLst>
          </c:dPt>
          <c:cat>
            <c:strRef>
              <c:f>'Pivot tables'!$BA$8:$BB$8</c:f>
              <c:strCache>
                <c:ptCount val="2"/>
                <c:pt idx="0">
                  <c:v>Female</c:v>
                </c:pt>
                <c:pt idx="1">
                  <c:v>Male</c:v>
                </c:pt>
              </c:strCache>
            </c:strRef>
          </c:cat>
          <c:val>
            <c:numRef>
              <c:f>'Pivot tables'!$BA$9:$BB$9</c:f>
              <c:numCache>
                <c:formatCode>0%</c:formatCode>
                <c:ptCount val="2"/>
                <c:pt idx="0">
                  <c:v>0.5193003618817853</c:v>
                </c:pt>
                <c:pt idx="1">
                  <c:v>0.4806996381182147</c:v>
                </c:pt>
              </c:numCache>
            </c:numRef>
          </c:val>
          <c:extLst>
            <c:ext xmlns:c16="http://schemas.microsoft.com/office/drawing/2014/chart" uri="{C3380CC4-5D6E-409C-BE32-E72D297353CC}">
              <c16:uniqueId val="{00000004-C72E-44AA-8038-9F7211114745}"/>
            </c:ext>
          </c:extLst>
        </c:ser>
        <c:ser>
          <c:idx val="1"/>
          <c:order val="1"/>
          <c:tx>
            <c:strRef>
              <c:f>'Pivot tables'!$AZ$10</c:f>
              <c:strCache>
                <c:ptCount val="1"/>
                <c:pt idx="0">
                  <c:v>Full</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6-C72E-44AA-8038-9F7211114745}"/>
              </c:ext>
            </c:extLst>
          </c:dPt>
          <c:dPt>
            <c:idx val="1"/>
            <c:invertIfNegative val="0"/>
            <c:bubble3D val="0"/>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8-C72E-44AA-8038-9F7211114745}"/>
              </c:ext>
            </c:extLst>
          </c:dPt>
          <c:dLbls>
            <c:dLbl>
              <c:idx val="0"/>
              <c:layout>
                <c:manualLayout>
                  <c:x val="4.4199491207256206E-2"/>
                  <c:y val="-6.3252074583496701E-2"/>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fld id="{107C39DB-0B93-403C-B99E-E2A3736E13E5}" type="CELLRANGE">
                      <a:rPr lang="en-US" dirty="0"/>
                      <a:pPr>
                        <a:defRPr sz="800" b="1">
                          <a:solidFill>
                            <a:schemeClr val="tx1">
                              <a:lumMod val="50000"/>
                              <a:lumOff val="50000"/>
                            </a:schemeClr>
                          </a:solidFill>
                          <a:latin typeface="Arial" panose="020B0604020202020204" pitchFamily="34" charset="0"/>
                          <a:cs typeface="Arial" panose="020B0604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layout>
                    <c:manualLayout>
                      <c:w val="0.30699551731930497"/>
                      <c:h val="0.19432860892388451"/>
                    </c:manualLayout>
                  </c15:layout>
                  <c15:dlblFieldTable/>
                  <c15:showDataLabelsRange val="1"/>
                </c:ext>
                <c:ext xmlns:c16="http://schemas.microsoft.com/office/drawing/2014/chart" uri="{C3380CC4-5D6E-409C-BE32-E72D297353CC}">
                  <c16:uniqueId val="{00000006-C72E-44AA-8038-9F7211114745}"/>
                </c:ext>
              </c:extLst>
            </c:dLbl>
            <c:dLbl>
              <c:idx val="1"/>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fld id="{92C1B24E-7C42-43F6-A0E6-6F7EDBB087CA}" type="CELLRANGE">
                      <a:rPr lang="en-US" dirty="0"/>
                      <a:pPr>
                        <a:defRPr sz="800" b="1">
                          <a:solidFill>
                            <a:schemeClr val="tx1">
                              <a:lumMod val="50000"/>
                              <a:lumOff val="50000"/>
                            </a:schemeClr>
                          </a:solidFill>
                          <a:latin typeface="Arial" panose="020B0604020202020204" pitchFamily="34" charset="0"/>
                          <a:cs typeface="Arial" panose="020B0604020202020204" pitchFamily="34" charset="0"/>
                        </a:defRPr>
                      </a:pPr>
                      <a:t>[CELLRANGE]</a:t>
                    </a:fld>
                    <a:endParaRPr lang="en-AU"/>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layout>
                    <c:manualLayout>
                      <c:w val="0.28551361064063829"/>
                      <c:h val="0.18101417322834645"/>
                    </c:manualLayout>
                  </c15:layout>
                  <c15:dlblFieldTable/>
                  <c15:showDataLabelsRange val="1"/>
                </c:ext>
                <c:ext xmlns:c16="http://schemas.microsoft.com/office/drawing/2014/chart" uri="{C3380CC4-5D6E-409C-BE32-E72D297353CC}">
                  <c16:uniqueId val="{00000008-C72E-44AA-8038-9F721111474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'Pivot tables'!$BA$8:$BB$8</c:f>
              <c:strCache>
                <c:ptCount val="2"/>
                <c:pt idx="0">
                  <c:v>Female</c:v>
                </c:pt>
                <c:pt idx="1">
                  <c:v>Male</c:v>
                </c:pt>
              </c:strCache>
            </c:strRef>
          </c:cat>
          <c:val>
            <c:numRef>
              <c:f>'Pivot tables'!$BA$10:$BB$10</c:f>
              <c:numCache>
                <c:formatCode>0%</c:formatCode>
                <c:ptCount val="2"/>
                <c:pt idx="0">
                  <c:v>1</c:v>
                </c:pt>
                <c:pt idx="1">
                  <c:v>1</c:v>
                </c:pt>
              </c:numCache>
            </c:numRef>
          </c:val>
          <c:extLst>
            <c:ext xmlns:c15="http://schemas.microsoft.com/office/drawing/2012/chart" uri="{02D57815-91ED-43cb-92C2-25804820EDAC}">
              <c15:datalabelsRange>
                <c15:f>'Pivot tables'!$BA$9:$BB$9</c15:f>
                <c15:dlblRangeCache>
                  <c:ptCount val="2"/>
                  <c:pt idx="0">
                    <c:v>52%</c:v>
                  </c:pt>
                  <c:pt idx="1">
                    <c:v>48%</c:v>
                  </c:pt>
                </c15:dlblRangeCache>
              </c15:datalabelsRange>
            </c:ext>
            <c:ext xmlns:c16="http://schemas.microsoft.com/office/drawing/2014/chart" uri="{C3380CC4-5D6E-409C-BE32-E72D297353CC}">
              <c16:uniqueId val="{00000009-C72E-44AA-8038-9F7211114745}"/>
            </c:ext>
          </c:extLst>
        </c:ser>
        <c:dLbls>
          <c:showLegendKey val="0"/>
          <c:showVal val="0"/>
          <c:showCatName val="0"/>
          <c:showSerName val="0"/>
          <c:showPercent val="0"/>
          <c:showBubbleSize val="0"/>
        </c:dLbls>
        <c:gapWidth val="0"/>
        <c:overlap val="100"/>
        <c:axId val="1514310415"/>
        <c:axId val="1514310831"/>
      </c:barChart>
      <c:catAx>
        <c:axId val="1514310415"/>
        <c:scaling>
          <c:orientation val="minMax"/>
        </c:scaling>
        <c:delete val="1"/>
        <c:axPos val="b"/>
        <c:numFmt formatCode="General" sourceLinked="1"/>
        <c:majorTickMark val="none"/>
        <c:minorTickMark val="none"/>
        <c:tickLblPos val="nextTo"/>
        <c:crossAx val="1514310831"/>
        <c:crosses val="autoZero"/>
        <c:auto val="1"/>
        <c:lblAlgn val="ctr"/>
        <c:lblOffset val="100"/>
        <c:noMultiLvlLbl val="0"/>
      </c:catAx>
      <c:valAx>
        <c:axId val="1514310831"/>
        <c:scaling>
          <c:orientation val="minMax"/>
          <c:max val="1"/>
          <c:min val="0"/>
        </c:scaling>
        <c:delete val="1"/>
        <c:axPos val="l"/>
        <c:numFmt formatCode="0%" sourceLinked="1"/>
        <c:majorTickMark val="none"/>
        <c:minorTickMark val="none"/>
        <c:tickLblPos val="nextTo"/>
        <c:crossAx val="1514310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8">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[Mbr dashboard_changes_Sep qrt 2022.xlsx]Pivot tables!PivotTable21</c:name>
    <c:fmtId val="-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AEA87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134679"/>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pivotFmt>
      <c:pivotFmt>
        <c:idx val="7"/>
        <c:spPr>
          <a:solidFill>
            <a:srgbClr val="AEA87F">
              <a:alpha val="92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134679"/>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AEA87F">
              <a:alpha val="92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134679"/>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rgbClr val="AEA87F">
              <a:alpha val="92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rgbClr val="134679"/>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AEA87F">
              <a:alpha val="92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134679"/>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AEA87F">
              <a:alpha val="92000"/>
            </a:srgb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6"/>
        <c:spPr>
          <a:solidFill>
            <a:srgbClr val="134679"/>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2.7284399181835284E-2"/>
          <c:y val="0"/>
          <c:w val="0.97271567422229599"/>
          <c:h val="0.94767913385826774"/>
        </c:manualLayout>
      </c:layout>
      <c:barChart>
        <c:barDir val="col"/>
        <c:grouping val="clustered"/>
        <c:varyColors val="0"/>
        <c:ser>
          <c:idx val="0"/>
          <c:order val="0"/>
          <c:tx>
            <c:strRef>
              <c:f>'Pivot tables'!$AA$3:$AA$4</c:f>
              <c:strCache>
                <c:ptCount val="1"/>
                <c:pt idx="0">
                  <c:v>Female</c:v>
                </c:pt>
              </c:strCache>
            </c:strRef>
          </c:tx>
          <c:spPr>
            <a:solidFill>
              <a:srgbClr val="AEA87F">
                <a:alpha val="92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tables'!$Z$5:$Z$13</c:f>
              <c:strCache>
                <c:ptCount val="8"/>
                <c:pt idx="0">
                  <c:v>100</c:v>
                </c:pt>
                <c:pt idx="1">
                  <c:v>101</c:v>
                </c:pt>
                <c:pt idx="2">
                  <c:v>102</c:v>
                </c:pt>
                <c:pt idx="3">
                  <c:v>103</c:v>
                </c:pt>
                <c:pt idx="4">
                  <c:v>104</c:v>
                </c:pt>
                <c:pt idx="5">
                  <c:v>105</c:v>
                </c:pt>
                <c:pt idx="6">
                  <c:v>106</c:v>
                </c:pt>
                <c:pt idx="7">
                  <c:v>109</c:v>
                </c:pt>
              </c:strCache>
            </c:strRef>
          </c:cat>
          <c:val>
            <c:numRef>
              <c:f>'Pivot tables'!$AA$5:$AA$13</c:f>
              <c:numCache>
                <c:formatCode>_-* #,##0_-;\-* #,##0_-;_-* "-"??_-;_-@_-</c:formatCode>
                <c:ptCount val="8"/>
                <c:pt idx="0">
                  <c:v>35</c:v>
                </c:pt>
                <c:pt idx="1">
                  <c:v>20</c:v>
                </c:pt>
                <c:pt idx="2">
                  <c:v>12</c:v>
                </c:pt>
                <c:pt idx="3">
                  <c:v>5</c:v>
                </c:pt>
                <c:pt idx="4">
                  <c:v>6</c:v>
                </c:pt>
                <c:pt idx="5">
                  <c:v>3</c:v>
                </c:pt>
                <c:pt idx="6">
                  <c:v>1</c:v>
                </c:pt>
                <c:pt idx="7">
                  <c:v>1</c:v>
                </c:pt>
              </c:numCache>
            </c:numRef>
          </c:val>
          <c:extLst>
            <c:ext xmlns:c16="http://schemas.microsoft.com/office/drawing/2014/chart" uri="{C3380CC4-5D6E-409C-BE32-E72D297353CC}">
              <c16:uniqueId val="{00000000-A247-4B8F-A901-672D5680A864}"/>
            </c:ext>
          </c:extLst>
        </c:ser>
        <c:ser>
          <c:idx val="1"/>
          <c:order val="1"/>
          <c:tx>
            <c:strRef>
              <c:f>'Pivot tables'!$AB$3:$AB$4</c:f>
              <c:strCache>
                <c:ptCount val="1"/>
                <c:pt idx="0">
                  <c:v>Male</c:v>
                </c:pt>
              </c:strCache>
            </c:strRef>
          </c:tx>
          <c:spPr>
            <a:solidFill>
              <a:srgbClr val="13467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tables'!$Z$5:$Z$13</c:f>
              <c:strCache>
                <c:ptCount val="8"/>
                <c:pt idx="0">
                  <c:v>100</c:v>
                </c:pt>
                <c:pt idx="1">
                  <c:v>101</c:v>
                </c:pt>
                <c:pt idx="2">
                  <c:v>102</c:v>
                </c:pt>
                <c:pt idx="3">
                  <c:v>103</c:v>
                </c:pt>
                <c:pt idx="4">
                  <c:v>104</c:v>
                </c:pt>
                <c:pt idx="5">
                  <c:v>105</c:v>
                </c:pt>
                <c:pt idx="6">
                  <c:v>106</c:v>
                </c:pt>
                <c:pt idx="7">
                  <c:v>109</c:v>
                </c:pt>
              </c:strCache>
            </c:strRef>
          </c:cat>
          <c:val>
            <c:numRef>
              <c:f>'Pivot tables'!$AB$5:$AB$13</c:f>
              <c:numCache>
                <c:formatCode>_-* #,##0_-;\-* #,##0_-;_-* "-"??_-;_-@_-</c:formatCode>
                <c:ptCount val="8"/>
                <c:pt idx="0">
                  <c:v>13</c:v>
                </c:pt>
                <c:pt idx="1">
                  <c:v>6</c:v>
                </c:pt>
                <c:pt idx="2">
                  <c:v>6</c:v>
                </c:pt>
                <c:pt idx="3">
                  <c:v>1</c:v>
                </c:pt>
              </c:numCache>
            </c:numRef>
          </c:val>
          <c:extLst>
            <c:ext xmlns:c16="http://schemas.microsoft.com/office/drawing/2014/chart" uri="{C3380CC4-5D6E-409C-BE32-E72D297353CC}">
              <c16:uniqueId val="{00000001-A247-4B8F-A901-672D5680A864}"/>
            </c:ext>
          </c:extLst>
        </c:ser>
        <c:dLbls>
          <c:dLblPos val="outEnd"/>
          <c:showLegendKey val="0"/>
          <c:showVal val="1"/>
          <c:showCatName val="0"/>
          <c:showSerName val="0"/>
          <c:showPercent val="0"/>
          <c:showBubbleSize val="0"/>
        </c:dLbls>
        <c:gapWidth val="31"/>
        <c:axId val="1525218864"/>
        <c:axId val="1525208464"/>
      </c:barChart>
      <c:catAx>
        <c:axId val="152521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25208464"/>
        <c:crosses val="autoZero"/>
        <c:auto val="1"/>
        <c:lblAlgn val="ctr"/>
        <c:lblOffset val="100"/>
        <c:noMultiLvlLbl val="0"/>
      </c:catAx>
      <c:valAx>
        <c:axId val="1525208464"/>
        <c:scaling>
          <c:orientation val="minMax"/>
        </c:scaling>
        <c:delete val="1"/>
        <c:axPos val="l"/>
        <c:numFmt formatCode="_-* #,##0_-;\-* #,##0_-;_-* &quot;-&quot;??_-;_-@_-" sourceLinked="1"/>
        <c:majorTickMark val="none"/>
        <c:minorTickMark val="none"/>
        <c:tickLblPos val="nextTo"/>
        <c:crossAx val="152521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0.23716</cdr:x>
      <cdr:y>0.6748</cdr:y>
    </cdr:from>
    <cdr:to>
      <cdr:x>0.30532</cdr:x>
      <cdr:y>0.87534</cdr:y>
    </cdr:to>
    <cdr:sp macro="" textlink="">
      <cdr:nvSpPr>
        <cdr:cNvPr id="2" name="Oval 1">
          <a:extLst xmlns:a="http://schemas.openxmlformats.org/drawingml/2006/main">
            <a:ext uri="{FF2B5EF4-FFF2-40B4-BE49-F238E27FC236}">
              <a16:creationId xmlns:a16="http://schemas.microsoft.com/office/drawing/2014/main" id="{D9E3A2E6-8072-4538-BF52-FBF80A455B39}"/>
            </a:ext>
          </a:extLst>
        </cdr:cNvPr>
        <cdr:cNvSpPr/>
      </cdr:nvSpPr>
      <cdr:spPr>
        <a:xfrm xmlns:a="http://schemas.openxmlformats.org/drawingml/2006/main">
          <a:off x="2419350" y="3557589"/>
          <a:ext cx="695325" cy="1057275"/>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0.45503</cdr:x>
      <cdr:y>0.55164</cdr:y>
    </cdr:from>
    <cdr:to>
      <cdr:x>0.55182</cdr:x>
      <cdr:y>0.86631</cdr:y>
    </cdr:to>
    <cdr:sp macro="" textlink="">
      <cdr:nvSpPr>
        <cdr:cNvPr id="3" name="Oval 2">
          <a:extLst xmlns:a="http://schemas.openxmlformats.org/drawingml/2006/main">
            <a:ext uri="{FF2B5EF4-FFF2-40B4-BE49-F238E27FC236}">
              <a16:creationId xmlns:a16="http://schemas.microsoft.com/office/drawing/2014/main" id="{93CFBD79-0322-4F87-AD41-1C112DD9C25D}"/>
            </a:ext>
          </a:extLst>
        </cdr:cNvPr>
        <cdr:cNvSpPr/>
      </cdr:nvSpPr>
      <cdr:spPr>
        <a:xfrm xmlns:a="http://schemas.openxmlformats.org/drawingml/2006/main">
          <a:off x="4641850" y="2908300"/>
          <a:ext cx="987425" cy="1658939"/>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0.84438</cdr:x>
      <cdr:y>0.17766</cdr:y>
    </cdr:from>
    <cdr:to>
      <cdr:x>0.9944</cdr:x>
      <cdr:y>0.6766</cdr:y>
    </cdr:to>
    <cdr:sp macro="" textlink="">
      <cdr:nvSpPr>
        <cdr:cNvPr id="4" name="Oval 3">
          <a:extLst xmlns:a="http://schemas.openxmlformats.org/drawingml/2006/main">
            <a:ext uri="{FF2B5EF4-FFF2-40B4-BE49-F238E27FC236}">
              <a16:creationId xmlns:a16="http://schemas.microsoft.com/office/drawing/2014/main" id="{93CFBD79-0322-4F87-AD41-1C112DD9C25D}"/>
            </a:ext>
          </a:extLst>
        </cdr:cNvPr>
        <cdr:cNvSpPr/>
      </cdr:nvSpPr>
      <cdr:spPr>
        <a:xfrm xmlns:a="http://schemas.openxmlformats.org/drawingml/2006/main">
          <a:off x="8613775" y="936625"/>
          <a:ext cx="1530350" cy="2630489"/>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0.83034</cdr:x>
      <cdr:y>0.1609</cdr:y>
    </cdr:from>
    <cdr:to>
      <cdr:x>0.93174</cdr:x>
      <cdr:y>0.35042</cdr:y>
    </cdr:to>
    <cdr:sp macro="" textlink="">
      <cdr:nvSpPr>
        <cdr:cNvPr id="2" name="TextBox 1">
          <a:extLst xmlns:a="http://schemas.openxmlformats.org/drawingml/2006/main">
            <a:ext uri="{FF2B5EF4-FFF2-40B4-BE49-F238E27FC236}">
              <a16:creationId xmlns:a16="http://schemas.microsoft.com/office/drawing/2014/main" id="{30EB419D-5CAD-4FA9-866F-BA66739B99CC}"/>
            </a:ext>
          </a:extLst>
        </cdr:cNvPr>
        <cdr:cNvSpPr txBox="1"/>
      </cdr:nvSpPr>
      <cdr:spPr>
        <a:xfrm xmlns:a="http://schemas.openxmlformats.org/drawingml/2006/main">
          <a:off x="3377128" y="209456"/>
          <a:ext cx="412411" cy="24670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fld id="{C36AE490-2790-4B0F-9D91-66B6703796DB}" type="TxLink">
            <a:rPr lang="en-US" sz="1100" b="0" i="0" u="none" strike="noStrike">
              <a:solidFill>
                <a:srgbClr val="AEA87F"/>
              </a:solidFill>
              <a:latin typeface="Arial" panose="020B0604020202020204" pitchFamily="34" charset="0"/>
              <a:cs typeface="Arial" panose="020B0604020202020204" pitchFamily="34" charset="0"/>
            </a:rPr>
            <a:pPr/>
            <a:t> 83 </a:t>
          </a:fld>
          <a:endParaRPr lang="en-AU" sz="1100" dirty="0">
            <a:solidFill>
              <a:srgbClr val="AEA87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0.89591</cdr:x>
      <cdr:y>0.15966</cdr:y>
    </cdr:from>
    <cdr:to>
      <cdr:x>1</cdr:x>
      <cdr:y>0.34259</cdr:y>
    </cdr:to>
    <cdr:sp macro="" textlink="">
      <cdr:nvSpPr>
        <cdr:cNvPr id="3" name="TextBox 2">
          <a:extLst xmlns:a="http://schemas.openxmlformats.org/drawingml/2006/main">
            <a:ext uri="{FF2B5EF4-FFF2-40B4-BE49-F238E27FC236}">
              <a16:creationId xmlns:a16="http://schemas.microsoft.com/office/drawing/2014/main" id="{94B86085-CFA8-4D6E-B90F-60C0EAB9A1E0}"/>
            </a:ext>
          </a:extLst>
        </cdr:cNvPr>
        <cdr:cNvSpPr txBox="1"/>
      </cdr:nvSpPr>
      <cdr:spPr>
        <a:xfrm xmlns:a="http://schemas.openxmlformats.org/drawingml/2006/main">
          <a:off x="3643842" y="207838"/>
          <a:ext cx="423332" cy="23812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r"/>
          <a:fld id="{84466FFF-8D8E-4D9D-8D69-0CC3C47A741C}" type="TxLink">
            <a:rPr lang="en-US" sz="1100" b="0" i="0" u="none" strike="noStrike">
              <a:solidFill>
                <a:srgbClr val="134679"/>
              </a:solidFill>
              <a:latin typeface="Arial" panose="020B0604020202020204" pitchFamily="34" charset="0"/>
              <a:cs typeface="Arial" panose="020B0604020202020204" pitchFamily="34" charset="0"/>
            </a:rPr>
            <a:pPr algn="r"/>
            <a:t> 26 </a:t>
          </a:fld>
          <a:endParaRPr lang="en-AU" sz="1400" dirty="0">
            <a:solidFill>
              <a:srgbClr val="134679"/>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DB5FD4D9-9AAE-154E-81EB-DEBA89ECF328}" type="datetimeFigureOut">
              <a:t>2/10/2023</a:t>
            </a:fld>
            <a:endParaRPr lang="en-US" dirty="0"/>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1E7A279F-EF90-E54D-83B3-0C75B13DF16D}" type="slidenum">
              <a:t>‹#›</a:t>
            </a:fld>
            <a:endParaRPr lang="en-US" dirty="0"/>
          </a:p>
        </p:txBody>
      </p:sp>
    </p:spTree>
    <p:extLst>
      <p:ext uri="{BB962C8B-B14F-4D97-AF65-F5344CB8AC3E}">
        <p14:creationId xmlns:p14="http://schemas.microsoft.com/office/powerpoint/2010/main" val="648935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BE449F5-5BD2-CB49-806C-67E39AD0FBB6}" type="datetimeFigureOut">
              <a:t>2/10/2023</a:t>
            </a:fld>
            <a:endParaRPr lang="en-US" dirty="0"/>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3D0D8126-168F-FF43-A47D-8D5E6CAD318F}" type="slidenum">
              <a:t>‹#›</a:t>
            </a:fld>
            <a:endParaRPr lang="en-US" dirty="0"/>
          </a:p>
        </p:txBody>
      </p:sp>
    </p:spTree>
    <p:extLst>
      <p:ext uri="{BB962C8B-B14F-4D97-AF65-F5344CB8AC3E}">
        <p14:creationId xmlns:p14="http://schemas.microsoft.com/office/powerpoint/2010/main" val="42078585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0D8126-168F-FF43-A47D-8D5E6CAD318F}" type="slidenum">
              <a:rPr lang="en-AU" smtClean="0"/>
              <a:t>1</a:t>
            </a:fld>
            <a:endParaRPr lang="en-AU" dirty="0"/>
          </a:p>
        </p:txBody>
      </p:sp>
    </p:spTree>
    <p:extLst>
      <p:ext uri="{BB962C8B-B14F-4D97-AF65-F5344CB8AC3E}">
        <p14:creationId xmlns:p14="http://schemas.microsoft.com/office/powerpoint/2010/main" val="3295279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dirty="0"/>
              <a:t>Thank you Nick, and I’d also like to acknowledge the Board members present today.</a:t>
            </a:r>
          </a:p>
          <a:p>
            <a:endParaRPr lang="en-US" dirty="0"/>
          </a:p>
          <a:p>
            <a:r>
              <a:rPr lang="en-US" dirty="0"/>
              <a:t>I’d also like to welcome all our members here today. Thank you for the time you’ve taken to join us, and we are grateful for your questions. We’ll try to answer them as best as we can.</a:t>
            </a:r>
          </a:p>
          <a:p>
            <a:endParaRPr lang="en-US" dirty="0"/>
          </a:p>
          <a:p>
            <a:r>
              <a:rPr lang="en-US" dirty="0"/>
              <a:t>Over the years, you have been the reason why we are here serving you, and it is a privilege and honour to do so. My team and I are committed to making your experience with State Super the very best we can.</a:t>
            </a:r>
          </a:p>
          <a:p>
            <a:endParaRPr lang="en-US" dirty="0"/>
          </a:p>
          <a:p>
            <a:r>
              <a:rPr lang="en-US" dirty="0"/>
              <a:t>I’d also like to acknowledge my Executive Team: You’ll hear from some of them today:</a:t>
            </a:r>
          </a:p>
          <a:p>
            <a:pPr marL="171450" indent="-171450">
              <a:buFont typeface="Arial" panose="020B0604020202020204" pitchFamily="34" charset="0"/>
              <a:buChar char="•"/>
            </a:pPr>
            <a:r>
              <a:rPr lang="en-US" dirty="0"/>
              <a:t>Charles Wu is our CIO and he is joined in investments by Keri Pratt and Jason Hazell</a:t>
            </a:r>
          </a:p>
          <a:p>
            <a:pPr marL="171450" indent="-171450">
              <a:buFont typeface="Arial" panose="020B0604020202020204" pitchFamily="34" charset="0"/>
              <a:buChar char="•"/>
            </a:pPr>
            <a:r>
              <a:rPr lang="en-US" dirty="0"/>
              <a:t>Nada Siratkov is our CXO</a:t>
            </a:r>
          </a:p>
          <a:p>
            <a:r>
              <a:rPr lang="en-US" dirty="0"/>
              <a:t>They’ll each talk about their areas shortly</a:t>
            </a:r>
          </a:p>
          <a:p>
            <a:pPr marL="171450" indent="-171450">
              <a:buFont typeface="Arial" panose="020B0604020202020204" pitchFamily="34" charset="0"/>
              <a:buChar char="•"/>
            </a:pPr>
            <a:r>
              <a:rPr lang="en-US" dirty="0"/>
              <a:t>Allan Parapuram is our CLO and CoSec</a:t>
            </a:r>
          </a:p>
          <a:p>
            <a:pPr marL="171450" indent="-171450">
              <a:buFont typeface="Arial" panose="020B0604020202020204" pitchFamily="34" charset="0"/>
              <a:buChar char="•"/>
            </a:pPr>
            <a:r>
              <a:rPr lang="en-US" dirty="0"/>
              <a:t>Nish Patel is here to, as our CFO</a:t>
            </a:r>
          </a:p>
          <a:p>
            <a:pPr marL="171450" indent="-171450">
              <a:buFont typeface="Arial" panose="020B0604020202020204" pitchFamily="34" charset="0"/>
              <a:buChar char="•"/>
            </a:pPr>
            <a:r>
              <a:rPr lang="en-US" dirty="0"/>
              <a:t>Jag Narayan is our CRO</a:t>
            </a:r>
          </a:p>
          <a:p>
            <a:pPr marL="171450" indent="-171450">
              <a:buFont typeface="Arial" panose="020B0604020202020204" pitchFamily="34" charset="0"/>
              <a:buChar char="•"/>
            </a:pPr>
            <a:endParaRPr lang="en-US" dirty="0"/>
          </a:p>
          <a:p>
            <a:r>
              <a:rPr lang="en-US" dirty="0"/>
              <a:t>I’ll start about describing the year we’ve had – again a year of enormous challenges and events such as:</a:t>
            </a:r>
          </a:p>
          <a:p>
            <a:pPr marL="171450" indent="-171450">
              <a:buFont typeface="Arial" panose="020B0604020202020204" pitchFamily="34" charset="0"/>
              <a:buChar char="•"/>
            </a:pPr>
            <a:r>
              <a:rPr lang="en-US" dirty="0"/>
              <a:t>Floods and Droughts in Australia and Globally</a:t>
            </a:r>
          </a:p>
          <a:p>
            <a:pPr marL="171450" indent="-171450">
              <a:buFont typeface="Arial" panose="020B0604020202020204" pitchFamily="34" charset="0"/>
              <a:buChar char="•"/>
            </a:pPr>
            <a:r>
              <a:rPr lang="en-US" dirty="0"/>
              <a:t>The war in Ukraine and the implications for energy costs and inflation</a:t>
            </a:r>
          </a:p>
          <a:p>
            <a:pPr marL="171450" indent="-171450">
              <a:buFont typeface="Arial" panose="020B0604020202020204" pitchFamily="34" charset="0"/>
              <a:buChar char="•"/>
            </a:pPr>
            <a:r>
              <a:rPr lang="en-US" dirty="0"/>
              <a:t>Increasing Interest rates resulting from Reserve Banks trying to moderate inflation expectations</a:t>
            </a:r>
          </a:p>
          <a:p>
            <a:pPr marL="171450" indent="-171450">
              <a:buFont typeface="Arial" panose="020B0604020202020204" pitchFamily="34" charset="0"/>
              <a:buChar char="•"/>
            </a:pPr>
            <a:r>
              <a:rPr lang="en-US" dirty="0"/>
              <a:t>The rise in geopolitical tensions with China and others</a:t>
            </a:r>
          </a:p>
          <a:p>
            <a:pPr marL="171450" indent="-171450">
              <a:buFont typeface="Arial" panose="020B0604020202020204" pitchFamily="34" charset="0"/>
              <a:buChar char="•"/>
            </a:pPr>
            <a:r>
              <a:rPr lang="en-US" dirty="0"/>
              <a:t>And the rapid increase in Cyber Crime</a:t>
            </a:r>
          </a:p>
          <a:p>
            <a:pPr marL="171450" indent="-171450">
              <a:buFont typeface="Arial" panose="020B0604020202020204" pitchFamily="34" charset="0"/>
              <a:buChar char="•"/>
            </a:pPr>
            <a:endParaRPr lang="en-US" dirty="0"/>
          </a:p>
          <a:p>
            <a:r>
              <a:rPr lang="en-US" dirty="0"/>
              <a:t>And while we cannot predict the future, we can aim for resilience in what we do</a:t>
            </a:r>
          </a:p>
          <a:p>
            <a:pPr marL="171450" indent="-171450">
              <a:buFont typeface="Arial" panose="020B0604020202020204" pitchFamily="34" charset="0"/>
              <a:buChar char="•"/>
            </a:pPr>
            <a:endParaRPr lang="en-US" dirty="0"/>
          </a:p>
          <a:p>
            <a:r>
              <a:rPr lang="en-US" dirty="0"/>
              <a:t>Charles Wu  and Nada Siratkov will each talk briefly about investments and member services; Charles showing the performance results and Nada about and managing risks in delivering services to you and understanding the risks of data security.</a:t>
            </a:r>
          </a:p>
          <a:p>
            <a:endParaRPr lang="en-US" dirty="0"/>
          </a:p>
          <a:p>
            <a:r>
              <a:rPr lang="en-US" dirty="0"/>
              <a:t>I should add importantly, that unlike other very large Super funds, we outsource most of our services. But in doing so, we understand that the responsibility is ultimately ours, and as such we focus extensively on understanding our services provider businesses and in managing risks for our members.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10</a:t>
            </a:fld>
            <a:endParaRPr lang="en-AU" dirty="0"/>
          </a:p>
        </p:txBody>
      </p:sp>
    </p:spTree>
    <p:extLst>
      <p:ext uri="{BB962C8B-B14F-4D97-AF65-F5344CB8AC3E}">
        <p14:creationId xmlns:p14="http://schemas.microsoft.com/office/powerpoint/2010/main" val="2742890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AU" dirty="0"/>
              <a:t>I’d like to focus now on how we are responding to Climate Risk in our Investment Strategies, and how we think about Responsible Investing (or ESG issues)</a:t>
            </a:r>
          </a:p>
          <a:p>
            <a:endParaRPr lang="en-AU" dirty="0"/>
          </a:p>
          <a:p>
            <a:r>
              <a:rPr lang="en-AU" dirty="0"/>
              <a:t>We believe Climate Risk is a significant risk in our investments through the impact that climate change will have on our investments. These risks include the direct effects of climate change on our real assets – such as ports for example. However climates risks also arise where assets that we own, fall in value because others are not willing to pay for them. What are called ‘stranded assets’</a:t>
            </a:r>
          </a:p>
          <a:p>
            <a:endParaRPr lang="en-AU" dirty="0"/>
          </a:p>
          <a:p>
            <a:r>
              <a:rPr lang="en-AU" dirty="0"/>
              <a:t>As such we have looked to identify and manage this risk, by setting targets to reduce the exposure our investments have to Climate Risk. After months of analysis, we concluded that, as part of our Investment Strategy risk mitigation, we should minimise over time, the exposure our investments have to ‘carbon intensity’. </a:t>
            </a:r>
          </a:p>
          <a:p>
            <a:endParaRPr lang="en-AU" dirty="0"/>
          </a:p>
          <a:p>
            <a:r>
              <a:rPr lang="en-AU" dirty="0"/>
              <a:t>In December 2021, we announced that our investment strategy would have an objective to achieve net- zero carbon intensity in our investment portfolios by 2050. This being in alignment with the objectives of the Paris Agreement with the Paris Agreement. To set our objectives we undertook to:</a:t>
            </a:r>
          </a:p>
          <a:p>
            <a:pPr marL="171450" indent="-171450">
              <a:buFont typeface="Arial" panose="020B0604020202020204" pitchFamily="34" charset="0"/>
              <a:buChar char="•"/>
            </a:pPr>
            <a:r>
              <a:rPr lang="en-AU" dirty="0"/>
              <a:t>Conduct an extensive assessment of carbon intensity in current portfolio</a:t>
            </a:r>
          </a:p>
          <a:p>
            <a:pPr marL="171450" indent="-171450">
              <a:buFont typeface="Arial" panose="020B0604020202020204" pitchFamily="34" charset="0"/>
              <a:buChar char="•"/>
            </a:pPr>
            <a:r>
              <a:rPr lang="en-AU" dirty="0"/>
              <a:t>Understand the feasibility of a path that would progressively reduce carbon intensity, and identified the specific milestones </a:t>
            </a:r>
          </a:p>
          <a:p>
            <a:endParaRPr lang="en-AU" dirty="0"/>
          </a:p>
          <a:p>
            <a:r>
              <a:rPr lang="en-AU" dirty="0"/>
              <a:t>I’d now also like to talk about Responsible Investing in general. Our investment strategy has identified that being ‘responsible in our investments’ can mitigate investment risks. </a:t>
            </a:r>
          </a:p>
          <a:p>
            <a:pPr marL="171450" indent="-171450">
              <a:buFont typeface="Arial" panose="020B0604020202020204" pitchFamily="34" charset="0"/>
              <a:buChar char="•"/>
            </a:pPr>
            <a:r>
              <a:rPr lang="en-AU" dirty="0"/>
              <a:t>This means identifying Environmental (which includes climate risk), Social and Governance Risks in our portfolio, and taking steps to minimise these. </a:t>
            </a:r>
          </a:p>
          <a:p>
            <a:pPr marL="171450" indent="-171450">
              <a:buFont typeface="Arial" panose="020B0604020202020204" pitchFamily="34" charset="0"/>
              <a:buChar char="•"/>
            </a:pPr>
            <a:r>
              <a:rPr lang="en-AU" dirty="0"/>
              <a:t>And, understanding that we own companies for a very long time, engaging with companies on governance, gender equality, Modern Slavery and Anti-money laundering</a:t>
            </a:r>
          </a:p>
          <a:p>
            <a:pPr marL="171450" indent="-171450">
              <a:buFont typeface="Arial" panose="020B0604020202020204" pitchFamily="34" charset="0"/>
              <a:buChar char="•"/>
            </a:pPr>
            <a:endParaRPr lang="en-AU" dirty="0"/>
          </a:p>
          <a:p>
            <a:r>
              <a:rPr lang="en-AU" dirty="0"/>
              <a:t>Our central belief is that engagement can change corporate behaviour, and in doing so, minimises the risks in our portfolio, as well as helping society and the environment. Of course where we believe our investment strategies don’t achieve the desired outcomes, we have in our power the ability to make investment strategies to  exclude certain categories of companies. We have done this in the past with companies that were predominantly in tobacco manufacturing, and in the manufacturing of cluster munitions. Sadly, as an observation, those companies still exist.</a:t>
            </a:r>
          </a:p>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11</a:t>
            </a:fld>
            <a:endParaRPr lang="en-AU" dirty="0"/>
          </a:p>
        </p:txBody>
      </p:sp>
    </p:spTree>
    <p:extLst>
      <p:ext uri="{BB962C8B-B14F-4D97-AF65-F5344CB8AC3E}">
        <p14:creationId xmlns:p14="http://schemas.microsoft.com/office/powerpoint/2010/main" val="1686457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just wanted to share with you an award we received this year, as and ESG leader, awarded to us by the reputable organisation, Rainmaker Information.</a:t>
            </a:r>
          </a:p>
          <a:p>
            <a:endParaRPr lang="en-US" dirty="0"/>
          </a:p>
          <a:p>
            <a:r>
              <a:rPr lang="en-US" dirty="0"/>
              <a:t>This was awarded to us in recognition of all the work we have undertaking in managing ESG risks including Climate risk.</a:t>
            </a:r>
          </a:p>
          <a:p>
            <a:endParaRPr lang="en-US" dirty="0"/>
          </a:p>
          <a:p>
            <a:r>
              <a:rPr lang="en-US" dirty="0"/>
              <a:t>I am personally delighted that State Super is seen as a leader in this area, and again shows how we are building resilience into the organisation.</a:t>
            </a:r>
          </a:p>
          <a:p>
            <a:endParaRPr lang="en-US" dirty="0"/>
          </a:p>
          <a:p>
            <a:r>
              <a:rPr lang="en-US" dirty="0"/>
              <a:t>I’d like to do a shout out to our team, Charles Wu, Keri Pratt, Jason Hazell, Sarah Gallard (who led our ESG initiatives), Andrew Huang (who are Head of Equities has the most assets by value impacted), Alice Tjadja who as Head of Real Assets has to understand and manage the impact on our operating investments, Alan Chan, who as our strategist has devised our path measures, and Jonathan Chung who as our risk manager, has to measure our progress.</a:t>
            </a:r>
          </a:p>
          <a:p>
            <a:endParaRPr lang="en-US" dirty="0"/>
          </a:p>
          <a:p>
            <a:r>
              <a:rPr lang="en-US" dirty="0"/>
              <a:t>Thank you all</a:t>
            </a:r>
          </a:p>
        </p:txBody>
      </p:sp>
      <p:sp>
        <p:nvSpPr>
          <p:cNvPr id="4" name="Slide Number Placeholder 3"/>
          <p:cNvSpPr>
            <a:spLocks noGrp="1"/>
          </p:cNvSpPr>
          <p:nvPr>
            <p:ph type="sldNum" sz="quarter" idx="5"/>
          </p:nvPr>
        </p:nvSpPr>
        <p:spPr/>
        <p:txBody>
          <a:bodyPr/>
          <a:lstStyle/>
          <a:p>
            <a:fld id="{3D0D8126-168F-FF43-A47D-8D5E6CAD318F}" type="slidenum">
              <a:rPr lang="en-AU" smtClean="0"/>
              <a:t>12</a:t>
            </a:fld>
            <a:endParaRPr lang="en-AU" dirty="0"/>
          </a:p>
        </p:txBody>
      </p:sp>
    </p:spTree>
    <p:extLst>
      <p:ext uri="{BB962C8B-B14F-4D97-AF65-F5344CB8AC3E}">
        <p14:creationId xmlns:p14="http://schemas.microsoft.com/office/powerpoint/2010/main" val="3500485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dirty="0"/>
              <a:t>Before I hand over the Charles and Nada, who will provide you with our specific investment performance, and our member profile, I want to look to the future.</a:t>
            </a:r>
          </a:p>
          <a:p>
            <a:endParaRPr lang="en-US" dirty="0"/>
          </a:p>
          <a:p>
            <a:r>
              <a:rPr lang="en-US" dirty="0"/>
              <a:t>State Super has a team that are themselves resilient in the face of ongoing challenges. And we also have your input through our forums and our many interactions. </a:t>
            </a:r>
          </a:p>
          <a:p>
            <a:endParaRPr lang="en-US" dirty="0"/>
          </a:p>
          <a:p>
            <a:r>
              <a:rPr lang="en-US" dirty="0"/>
              <a:t>We believe we have been successful in setting and implementing appropriate investment strategies to respond to the need for ambitious investment objectives, with the significant challenge of negative cashflow. We pay out more each month, than we receive. This means we have to constantly rebalance our portfolios, and we don’t have the luxury of new cashflow allowing us to respond to opportunities. And yet, our processes and systems have enable State Super to achieve superior risk adjusted returns. We believe we can and will continue to ably respond to investment challenges.</a:t>
            </a:r>
          </a:p>
          <a:p>
            <a:endParaRPr lang="en-US" dirty="0"/>
          </a:p>
          <a:p>
            <a:r>
              <a:rPr lang="en-US" dirty="0"/>
              <a:t>As members retire, our challenges of managing the retirement process, and in managing those that stay with us as pensioners, continue. Over and above this, over the last few years we have focused extensively in mitigating the risk of transitioning the administration system to a more contemporary one. To date, all stages have been successful, but only because at times, we brought a risk lens, based on our belief that we should always:</a:t>
            </a:r>
            <a:endParaRPr lang="en-AU" dirty="0"/>
          </a:p>
          <a:p>
            <a:pPr marL="171450" indent="-171450">
              <a:buFont typeface="Arial" panose="020B0604020202020204" pitchFamily="34" charset="0"/>
              <a:buChar char="•"/>
            </a:pPr>
            <a:r>
              <a:rPr lang="en-AU" dirty="0"/>
              <a:t>Act with fairness, integrity and openness</a:t>
            </a:r>
          </a:p>
          <a:p>
            <a:pPr marL="171450" indent="-171450">
              <a:buFont typeface="Arial" panose="020B0604020202020204" pitchFamily="34" charset="0"/>
              <a:buChar char="•"/>
            </a:pPr>
            <a:r>
              <a:rPr lang="en-AU" dirty="0"/>
              <a:t>Make it easy for members to understand their unique scheme</a:t>
            </a:r>
          </a:p>
          <a:p>
            <a:pPr marL="171450" indent="-171450">
              <a:buFont typeface="Arial" panose="020B0604020202020204" pitchFamily="34" charset="0"/>
              <a:buChar char="•"/>
            </a:pPr>
            <a:r>
              <a:rPr lang="en-AU" dirty="0"/>
              <a:t>Help members maximise their State Super benefits</a:t>
            </a:r>
          </a:p>
          <a:p>
            <a:pPr marL="171450" indent="-171450">
              <a:buFont typeface="Arial" panose="020B0604020202020204" pitchFamily="34" charset="0"/>
              <a:buChar char="•"/>
            </a:pPr>
            <a:r>
              <a:rPr lang="en-AU" dirty="0"/>
              <a:t>Be a trusted guardian of members’ funds</a:t>
            </a:r>
          </a:p>
          <a:p>
            <a:pPr marL="171450" indent="-171450">
              <a:buFont typeface="Arial" panose="020B0604020202020204" pitchFamily="34" charset="0"/>
              <a:buChar char="•"/>
            </a:pPr>
            <a:endParaRPr lang="en-AU" dirty="0"/>
          </a:p>
          <a:p>
            <a:r>
              <a:rPr lang="en-AU" dirty="0"/>
              <a:t>As our members change, we will continue to deliver services to each and every remaining member, understanding that our fund will be operating well into 2080’s.</a:t>
            </a:r>
          </a:p>
          <a:p>
            <a:endParaRPr lang="en-AU" dirty="0"/>
          </a:p>
          <a:p>
            <a:r>
              <a:rPr lang="en-AU" dirty="0"/>
              <a:t>And our deep experience will enable us to continue to bring innovative solutions and to continue to build resilience into your organisation. Resilience that has enabled State Super to rapidly respond to opportunities to transact assets – such as the sale of Port of Geelong. For the benefit of members.</a:t>
            </a:r>
          </a:p>
          <a:p>
            <a:endParaRPr lang="en-AU" dirty="0"/>
          </a:p>
          <a:p>
            <a:r>
              <a:rPr lang="en-AU" dirty="0"/>
              <a:t>I’ve highlighted the value of our team in doing all this. Our team works because our people are engaged with servicing you and with working together as a team. This has been shown in successive years with engagement scores far higher than other among comparable organisations.</a:t>
            </a:r>
          </a:p>
          <a:p>
            <a:endParaRPr lang="en-AU" dirty="0"/>
          </a:p>
          <a:p>
            <a:r>
              <a:rPr lang="en-AU" dirty="0"/>
              <a:t>And time and again shows that a team that works well together for a greater purpose, achieves results for members. And our member research has shown time and again, extremely high levels of satisfaction with the services and investment returns we achieve.</a:t>
            </a:r>
          </a:p>
          <a:p>
            <a:endParaRPr lang="en-AU" dirty="0"/>
          </a:p>
          <a:p>
            <a:r>
              <a:rPr lang="en-AU" dirty="0"/>
              <a:t>Now I’ll hand over to Charles to talk abut Investments and then Nada who will talk about the Member Experience</a:t>
            </a:r>
          </a:p>
          <a:p>
            <a:r>
              <a:rPr lang="en-US" dirty="0"/>
              <a:t>  </a:t>
            </a:r>
          </a:p>
        </p:txBody>
      </p:sp>
      <p:sp>
        <p:nvSpPr>
          <p:cNvPr id="4" name="Slide Number Placeholder 3"/>
          <p:cNvSpPr>
            <a:spLocks noGrp="1"/>
          </p:cNvSpPr>
          <p:nvPr>
            <p:ph type="sldNum" sz="quarter" idx="5"/>
          </p:nvPr>
        </p:nvSpPr>
        <p:spPr/>
        <p:txBody>
          <a:bodyPr/>
          <a:lstStyle/>
          <a:p>
            <a:fld id="{3D0D8126-168F-FF43-A47D-8D5E6CAD318F}" type="slidenum">
              <a:rPr lang="en-AU" smtClean="0"/>
              <a:t>13</a:t>
            </a:fld>
            <a:endParaRPr lang="en-AU" dirty="0"/>
          </a:p>
        </p:txBody>
      </p:sp>
    </p:spTree>
    <p:extLst>
      <p:ext uri="{BB962C8B-B14F-4D97-AF65-F5344CB8AC3E}">
        <p14:creationId xmlns:p14="http://schemas.microsoft.com/office/powerpoint/2010/main" val="3053007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14</a:t>
            </a:fld>
            <a:endParaRPr lang="en-AU" dirty="0"/>
          </a:p>
        </p:txBody>
      </p:sp>
    </p:spTree>
    <p:extLst>
      <p:ext uri="{BB962C8B-B14F-4D97-AF65-F5344CB8AC3E}">
        <p14:creationId xmlns:p14="http://schemas.microsoft.com/office/powerpoint/2010/main" val="407300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16</a:t>
            </a:fld>
            <a:endParaRPr lang="en-AU" dirty="0"/>
          </a:p>
        </p:txBody>
      </p:sp>
    </p:spTree>
    <p:extLst>
      <p:ext uri="{BB962C8B-B14F-4D97-AF65-F5344CB8AC3E}">
        <p14:creationId xmlns:p14="http://schemas.microsoft.com/office/powerpoint/2010/main" val="2742890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22</a:t>
            </a:fld>
            <a:endParaRPr lang="en-AU" dirty="0"/>
          </a:p>
        </p:txBody>
      </p:sp>
    </p:spTree>
    <p:extLst>
      <p:ext uri="{BB962C8B-B14F-4D97-AF65-F5344CB8AC3E}">
        <p14:creationId xmlns:p14="http://schemas.microsoft.com/office/powerpoint/2010/main" val="407300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0D8126-168F-FF43-A47D-8D5E6CAD318F}" type="slidenum">
              <a:rPr lang="en-AU" smtClean="0"/>
              <a:t>23</a:t>
            </a:fld>
            <a:endParaRPr lang="en-AU" dirty="0"/>
          </a:p>
        </p:txBody>
      </p:sp>
    </p:spTree>
    <p:extLst>
      <p:ext uri="{BB962C8B-B14F-4D97-AF65-F5344CB8AC3E}">
        <p14:creationId xmlns:p14="http://schemas.microsoft.com/office/powerpoint/2010/main" val="3295279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24</a:t>
            </a:fld>
            <a:endParaRPr lang="en-AU" dirty="0"/>
          </a:p>
        </p:txBody>
      </p:sp>
    </p:spTree>
    <p:extLst>
      <p:ext uri="{BB962C8B-B14F-4D97-AF65-F5344CB8AC3E}">
        <p14:creationId xmlns:p14="http://schemas.microsoft.com/office/powerpoint/2010/main" val="1686457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25</a:t>
            </a:fld>
            <a:endParaRPr lang="en-AU" dirty="0"/>
          </a:p>
        </p:txBody>
      </p:sp>
    </p:spTree>
    <p:extLst>
      <p:ext uri="{BB962C8B-B14F-4D97-AF65-F5344CB8AC3E}">
        <p14:creationId xmlns:p14="http://schemas.microsoft.com/office/powerpoint/2010/main" val="928533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2</a:t>
            </a:fld>
            <a:endParaRPr lang="en-AU" dirty="0"/>
          </a:p>
        </p:txBody>
      </p:sp>
    </p:spTree>
    <p:extLst>
      <p:ext uri="{BB962C8B-B14F-4D97-AF65-F5344CB8AC3E}">
        <p14:creationId xmlns:p14="http://schemas.microsoft.com/office/powerpoint/2010/main" val="256463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26</a:t>
            </a:fld>
            <a:endParaRPr lang="en-AU" dirty="0"/>
          </a:p>
        </p:txBody>
      </p:sp>
    </p:spTree>
    <p:extLst>
      <p:ext uri="{BB962C8B-B14F-4D97-AF65-F5344CB8AC3E}">
        <p14:creationId xmlns:p14="http://schemas.microsoft.com/office/powerpoint/2010/main" val="256463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27</a:t>
            </a:fld>
            <a:endParaRPr lang="en-AU" dirty="0"/>
          </a:p>
        </p:txBody>
      </p:sp>
    </p:spTree>
    <p:extLst>
      <p:ext uri="{BB962C8B-B14F-4D97-AF65-F5344CB8AC3E}">
        <p14:creationId xmlns:p14="http://schemas.microsoft.com/office/powerpoint/2010/main" val="3180196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28</a:t>
            </a:fld>
            <a:endParaRPr lang="en-AU" dirty="0"/>
          </a:p>
        </p:txBody>
      </p:sp>
    </p:spTree>
    <p:extLst>
      <p:ext uri="{BB962C8B-B14F-4D97-AF65-F5344CB8AC3E}">
        <p14:creationId xmlns:p14="http://schemas.microsoft.com/office/powerpoint/2010/main" val="82510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29</a:t>
            </a:fld>
            <a:endParaRPr lang="en-AU" dirty="0"/>
          </a:p>
        </p:txBody>
      </p:sp>
    </p:spTree>
    <p:extLst>
      <p:ext uri="{BB962C8B-B14F-4D97-AF65-F5344CB8AC3E}">
        <p14:creationId xmlns:p14="http://schemas.microsoft.com/office/powerpoint/2010/main" val="1210716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30</a:t>
            </a:fld>
            <a:endParaRPr lang="en-AU" dirty="0"/>
          </a:p>
        </p:txBody>
      </p:sp>
    </p:spTree>
    <p:extLst>
      <p:ext uri="{BB962C8B-B14F-4D97-AF65-F5344CB8AC3E}">
        <p14:creationId xmlns:p14="http://schemas.microsoft.com/office/powerpoint/2010/main" val="3296304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31</a:t>
            </a:fld>
            <a:endParaRPr lang="en-AU" dirty="0"/>
          </a:p>
        </p:txBody>
      </p:sp>
    </p:spTree>
    <p:extLst>
      <p:ext uri="{BB962C8B-B14F-4D97-AF65-F5344CB8AC3E}">
        <p14:creationId xmlns:p14="http://schemas.microsoft.com/office/powerpoint/2010/main" val="407300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3</a:t>
            </a:fld>
            <a:endParaRPr lang="en-AU" dirty="0"/>
          </a:p>
        </p:txBody>
      </p:sp>
    </p:spTree>
    <p:extLst>
      <p:ext uri="{BB962C8B-B14F-4D97-AF65-F5344CB8AC3E}">
        <p14:creationId xmlns:p14="http://schemas.microsoft.com/office/powerpoint/2010/main" val="1206768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4</a:t>
            </a:fld>
            <a:endParaRPr lang="en-AU" dirty="0"/>
          </a:p>
        </p:txBody>
      </p:sp>
    </p:spTree>
    <p:extLst>
      <p:ext uri="{BB962C8B-B14F-4D97-AF65-F5344CB8AC3E}">
        <p14:creationId xmlns:p14="http://schemas.microsoft.com/office/powerpoint/2010/main" val="1206318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5</a:t>
            </a:fld>
            <a:endParaRPr lang="en-AU" dirty="0"/>
          </a:p>
        </p:txBody>
      </p:sp>
    </p:spTree>
    <p:extLst>
      <p:ext uri="{BB962C8B-B14F-4D97-AF65-F5344CB8AC3E}">
        <p14:creationId xmlns:p14="http://schemas.microsoft.com/office/powerpoint/2010/main" val="84350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6</a:t>
            </a:fld>
            <a:endParaRPr lang="en-AU" dirty="0"/>
          </a:p>
        </p:txBody>
      </p:sp>
    </p:spTree>
    <p:extLst>
      <p:ext uri="{BB962C8B-B14F-4D97-AF65-F5344CB8AC3E}">
        <p14:creationId xmlns:p14="http://schemas.microsoft.com/office/powerpoint/2010/main" val="388381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126-168F-FF43-A47D-8D5E6CAD318F}" type="slidenum">
              <a:rPr lang="en-AU" smtClean="0"/>
              <a:t>7</a:t>
            </a:fld>
            <a:endParaRPr lang="en-AU" dirty="0"/>
          </a:p>
        </p:txBody>
      </p:sp>
    </p:spTree>
    <p:extLst>
      <p:ext uri="{BB962C8B-B14F-4D97-AF65-F5344CB8AC3E}">
        <p14:creationId xmlns:p14="http://schemas.microsoft.com/office/powerpoint/2010/main" val="40730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0D8126-168F-FF43-A47D-8D5E6CAD318F}" type="slidenum">
              <a:rPr lang="en-AU" smtClean="0"/>
              <a:t>8</a:t>
            </a:fld>
            <a:endParaRPr lang="en-AU" dirty="0"/>
          </a:p>
        </p:txBody>
      </p:sp>
    </p:spTree>
    <p:extLst>
      <p:ext uri="{BB962C8B-B14F-4D97-AF65-F5344CB8AC3E}">
        <p14:creationId xmlns:p14="http://schemas.microsoft.com/office/powerpoint/2010/main" val="236512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a:xfrm>
            <a:off x="685800" y="4577316"/>
            <a:ext cx="5486400" cy="3880884"/>
          </a:xfrm>
        </p:spPr>
        <p:txBody>
          <a:bodyPr>
            <a:normAutofit fontScale="92500" lnSpcReduction="10000"/>
          </a:bodyPr>
          <a:lstStyle/>
          <a:p>
            <a:r>
              <a:rPr lang="en-US" dirty="0"/>
              <a:t>Thank you Nick, and I’d also like to acknowledge the Board members present today.</a:t>
            </a:r>
          </a:p>
          <a:p>
            <a:endParaRPr lang="en-US" dirty="0"/>
          </a:p>
          <a:p>
            <a:r>
              <a:rPr lang="en-US" dirty="0"/>
              <a:t>I’d also like to welcome all our members here today. Thank you for the time you’ve taken to join us, and we are grateful for your questions. We’ll try to answer them as best as we can.</a:t>
            </a:r>
          </a:p>
          <a:p>
            <a:endParaRPr lang="en-US" dirty="0"/>
          </a:p>
          <a:p>
            <a:r>
              <a:rPr lang="en-US" dirty="0"/>
              <a:t>Over the years, you have been the reason why we are here serving you, and it is a privilege and </a:t>
            </a:r>
            <a:r>
              <a:rPr lang="en-US" dirty="0" err="1"/>
              <a:t>honour</a:t>
            </a:r>
            <a:r>
              <a:rPr lang="en-US" dirty="0"/>
              <a:t> to do so. My team and I are committed to making your experience with State Super the very best we can.</a:t>
            </a:r>
          </a:p>
          <a:p>
            <a:endParaRPr lang="en-US" dirty="0"/>
          </a:p>
          <a:p>
            <a:r>
              <a:rPr lang="en-US" dirty="0"/>
              <a:t>I’d like to start by noting our purpose and mission: </a:t>
            </a:r>
          </a:p>
          <a:p>
            <a:pPr marL="171450" indent="-171450">
              <a:buFont typeface="Arial" panose="020B0604020202020204" pitchFamily="34" charset="0"/>
              <a:buChar char="•"/>
            </a:pPr>
            <a:r>
              <a:rPr lang="en-AU" dirty="0"/>
              <a:t>State Super Purpose – To pay member benefits as they fall due and provide a positive member experience</a:t>
            </a:r>
          </a:p>
          <a:p>
            <a:pPr marL="171450" indent="-171450">
              <a:buFont typeface="Arial" panose="020B0604020202020204" pitchFamily="34" charset="0"/>
              <a:buChar char="•"/>
            </a:pPr>
            <a:r>
              <a:rPr lang="en-US" dirty="0">
                <a:latin typeface="+mj-lt"/>
              </a:rPr>
              <a:t>State Super Mission – Provide high quality superannuation services to members to </a:t>
            </a:r>
            <a:r>
              <a:rPr lang="en-US" dirty="0" err="1">
                <a:latin typeface="+mj-lt"/>
              </a:rPr>
              <a:t>maximise</a:t>
            </a:r>
            <a:r>
              <a:rPr lang="en-US" dirty="0">
                <a:latin typeface="+mj-lt"/>
              </a:rPr>
              <a:t> their superannuation and to support the NSW Government in meeting its funding objective</a:t>
            </a:r>
          </a:p>
          <a:p>
            <a:endParaRPr lang="en-US" dirty="0"/>
          </a:p>
          <a:p>
            <a:r>
              <a:rPr lang="en-US" dirty="0"/>
              <a:t>I’d also like to acknowledge my Executive Team: You’ll hear from some of them today:</a:t>
            </a:r>
          </a:p>
          <a:p>
            <a:pPr marL="171450" indent="-171450">
              <a:buFont typeface="Arial" panose="020B0604020202020204" pitchFamily="34" charset="0"/>
              <a:buChar char="•"/>
            </a:pPr>
            <a:r>
              <a:rPr lang="en-US" dirty="0"/>
              <a:t>Charles Wu is our CIO and he is joined in investments by Keri Pratt and Jason Hazell</a:t>
            </a:r>
          </a:p>
          <a:p>
            <a:pPr marL="171450" indent="-171450">
              <a:buFont typeface="Arial" panose="020B0604020202020204" pitchFamily="34" charset="0"/>
              <a:buChar char="•"/>
            </a:pPr>
            <a:r>
              <a:rPr lang="en-US" dirty="0"/>
              <a:t>Nada Siratkov is our CXO</a:t>
            </a:r>
          </a:p>
          <a:p>
            <a:r>
              <a:rPr lang="en-US" dirty="0"/>
              <a:t>They’ll each talk about their areas shortly</a:t>
            </a:r>
          </a:p>
          <a:p>
            <a:pPr marL="171450" indent="-171450">
              <a:buFont typeface="Arial" panose="020B0604020202020204" pitchFamily="34" charset="0"/>
              <a:buChar char="•"/>
            </a:pPr>
            <a:r>
              <a:rPr lang="en-US" dirty="0"/>
              <a:t>Allan Parapuram is our CLO and </a:t>
            </a:r>
            <a:r>
              <a:rPr lang="en-US" dirty="0" err="1"/>
              <a:t>CoSec</a:t>
            </a:r>
            <a:endParaRPr lang="en-US" dirty="0"/>
          </a:p>
          <a:p>
            <a:pPr marL="171450" indent="-171450">
              <a:buFont typeface="Arial" panose="020B0604020202020204" pitchFamily="34" charset="0"/>
              <a:buChar char="•"/>
            </a:pPr>
            <a:r>
              <a:rPr lang="en-US" dirty="0"/>
              <a:t>Nish Patel is here to, as our CFO</a:t>
            </a:r>
          </a:p>
          <a:p>
            <a:pPr marL="171450" indent="-171450">
              <a:buFont typeface="Arial" panose="020B0604020202020204" pitchFamily="34" charset="0"/>
              <a:buChar char="•"/>
            </a:pPr>
            <a:r>
              <a:rPr lang="en-US" dirty="0"/>
              <a:t>Jag Narayan is our CRO</a:t>
            </a:r>
          </a:p>
        </p:txBody>
      </p:sp>
      <p:sp>
        <p:nvSpPr>
          <p:cNvPr id="4" name="Slide Number Placeholder 3"/>
          <p:cNvSpPr>
            <a:spLocks noGrp="1"/>
          </p:cNvSpPr>
          <p:nvPr>
            <p:ph type="sldNum" sz="quarter" idx="5"/>
          </p:nvPr>
        </p:nvSpPr>
        <p:spPr/>
        <p:txBody>
          <a:bodyPr/>
          <a:lstStyle/>
          <a:p>
            <a:fld id="{3D0D8126-168F-FF43-A47D-8D5E6CAD318F}" type="slidenum">
              <a:rPr lang="en-AU" smtClean="0"/>
              <a:t>9</a:t>
            </a:fld>
            <a:endParaRPr lang="en-AU" dirty="0"/>
          </a:p>
        </p:txBody>
      </p:sp>
    </p:spTree>
    <p:extLst>
      <p:ext uri="{BB962C8B-B14F-4D97-AF65-F5344CB8AC3E}">
        <p14:creationId xmlns:p14="http://schemas.microsoft.com/office/powerpoint/2010/main" val="2742890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4129C4-2616-F2BD-3CBD-9F9EE9C78897}"/>
              </a:ext>
            </a:extLst>
          </p:cNvPr>
          <p:cNvSpPr/>
          <p:nvPr userDrawn="1"/>
        </p:nvSpPr>
        <p:spPr>
          <a:xfrm>
            <a:off x="0" y="1959429"/>
            <a:ext cx="12192000" cy="4396921"/>
          </a:xfrm>
          <a:prstGeom prst="rect">
            <a:avLst/>
          </a:prstGeom>
          <a:solidFill>
            <a:srgbClr val="1842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128762" y="2646429"/>
            <a:ext cx="8858552" cy="1167198"/>
          </a:xfrm>
          <a:prstGeom prst="rect">
            <a:avLst/>
          </a:prstGeom>
        </p:spPr>
        <p:txBody>
          <a:bodyPr lIns="0" tIns="0" rIns="0" bIns="0" anchor="t">
            <a:normAutofit/>
          </a:bodyPr>
          <a:lstStyle>
            <a:lvl1pPr algn="l">
              <a:defRPr sz="3200" b="1">
                <a:solidFill>
                  <a:schemeClr val="bg1"/>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2128762" y="4172327"/>
            <a:ext cx="8858552" cy="1084943"/>
          </a:xfrm>
          <a:prstGeom prst="rect">
            <a:avLst/>
          </a:prstGeom>
        </p:spPr>
        <p:txBody>
          <a:bodyPr lIns="0" tIns="0" rIns="0" bIns="0" anchor="t">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a:xfrm>
            <a:off x="2128762" y="6044143"/>
            <a:ext cx="2704496" cy="196094"/>
          </a:xfrm>
        </p:spPr>
        <p:txBody>
          <a:bodyPr/>
          <a:lstStyle>
            <a:lvl1pPr>
              <a:defRPr sz="1200">
                <a:solidFill>
                  <a:schemeClr val="bg1"/>
                </a:solidFill>
              </a:defRPr>
            </a:lvl1pPr>
          </a:lstStyle>
          <a:p>
            <a:r>
              <a:rPr lang="en-US" dirty="0"/>
              <a:t>December 13, 2022</a:t>
            </a:r>
          </a:p>
        </p:txBody>
      </p:sp>
      <p:sp>
        <p:nvSpPr>
          <p:cNvPr id="5" name="Footer Placeholder 4"/>
          <p:cNvSpPr>
            <a:spLocks noGrp="1"/>
          </p:cNvSpPr>
          <p:nvPr>
            <p:ph type="ftr" sz="quarter" idx="11"/>
          </p:nvPr>
        </p:nvSpPr>
        <p:spPr>
          <a:xfrm>
            <a:off x="2128762" y="5479291"/>
            <a:ext cx="3860800" cy="365125"/>
          </a:xfrm>
        </p:spPr>
        <p:txBody>
          <a:bodyPr/>
          <a:lstStyle>
            <a:lvl1pPr>
              <a:defRPr sz="1200" b="1">
                <a:solidFill>
                  <a:schemeClr val="bg1"/>
                </a:solidFill>
              </a:defRPr>
            </a:lvl1pPr>
          </a:lstStyle>
          <a:p>
            <a:endParaRPr lang="en-US" dirty="0"/>
          </a:p>
        </p:txBody>
      </p:sp>
      <p:pic>
        <p:nvPicPr>
          <p:cNvPr id="6" name="Picture 5" descr="Text&#10;&#10;Description automatically generated">
            <a:extLst>
              <a:ext uri="{FF2B5EF4-FFF2-40B4-BE49-F238E27FC236}">
                <a16:creationId xmlns:a16="http://schemas.microsoft.com/office/drawing/2014/main" id="{FD6DC794-4991-B93C-00C0-A2ECFDC575A1}"/>
              </a:ext>
            </a:extLst>
          </p:cNvPr>
          <p:cNvPicPr>
            <a:picLocks noChangeAspect="1"/>
          </p:cNvPicPr>
          <p:nvPr userDrawn="1"/>
        </p:nvPicPr>
        <p:blipFill>
          <a:blip r:embed="rId2"/>
          <a:stretch>
            <a:fillRect/>
          </a:stretch>
        </p:blipFill>
        <p:spPr>
          <a:xfrm>
            <a:off x="738280" y="463100"/>
            <a:ext cx="3947072" cy="859617"/>
          </a:xfrm>
          <a:prstGeom prst="rect">
            <a:avLst/>
          </a:prstGeom>
        </p:spPr>
      </p:pic>
      <p:sp>
        <p:nvSpPr>
          <p:cNvPr id="8" name="Triangle 7">
            <a:extLst>
              <a:ext uri="{FF2B5EF4-FFF2-40B4-BE49-F238E27FC236}">
                <a16:creationId xmlns:a16="http://schemas.microsoft.com/office/drawing/2014/main" id="{9103C1CA-E253-656D-21A5-E0C3D66FE3FF}"/>
              </a:ext>
            </a:extLst>
          </p:cNvPr>
          <p:cNvSpPr/>
          <p:nvPr userDrawn="1"/>
        </p:nvSpPr>
        <p:spPr>
          <a:xfrm rot="10800000">
            <a:off x="1944913" y="1827347"/>
            <a:ext cx="601218" cy="290285"/>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064" y="374952"/>
            <a:ext cx="10558336" cy="762000"/>
          </a:xfrm>
          <a:prstGeom prst="rect">
            <a:avLst/>
          </a:prstGeom>
        </p:spPr>
        <p:txBody>
          <a:bodyPr lIns="0" tIns="0" rIns="0" bIns="0" anchor="t">
            <a:normAutofit/>
          </a:bodyPr>
          <a:lstStyle>
            <a:lvl1pPr algn="l">
              <a:defRPr sz="2400" b="1" cap="all">
                <a:solidFill>
                  <a:schemeClr val="bg1"/>
                </a:solidFill>
              </a:defRPr>
            </a:lvl1pPr>
          </a:lstStyle>
          <a:p>
            <a:r>
              <a:rPr lang="en-AU"/>
              <a:t>Click to edit Master title style</a:t>
            </a:r>
            <a:endParaRPr lang="en-US"/>
          </a:p>
        </p:txBody>
      </p:sp>
      <p:sp>
        <p:nvSpPr>
          <p:cNvPr id="3" name="Content Placeholder 2"/>
          <p:cNvSpPr>
            <a:spLocks noGrp="1"/>
          </p:cNvSpPr>
          <p:nvPr>
            <p:ph idx="1"/>
          </p:nvPr>
        </p:nvSpPr>
        <p:spPr>
          <a:xfrm>
            <a:off x="1024064" y="1880811"/>
            <a:ext cx="10558336" cy="4245353"/>
          </a:xfrm>
          <a:prstGeom prst="rect">
            <a:avLst/>
          </a:prstGeom>
        </p:spPr>
        <p:txBody>
          <a:bodyPr lIns="0" tIns="0" rIns="0" bIns="0">
            <a:normAutofit/>
          </a:bodyPr>
          <a:lstStyle>
            <a:lvl1pPr>
              <a:buFontTx/>
              <a:buNone/>
              <a:defRPr sz="1800"/>
            </a:lvl1pPr>
            <a:lvl2pPr>
              <a:defRPr sz="1800"/>
            </a:lvl2pPr>
            <a:lvl3pPr>
              <a:defRPr sz="1800"/>
            </a:lvl3pPr>
            <a:lvl4pPr>
              <a:defRPr sz="1800"/>
            </a:lvl4pPr>
            <a:lvl5pPr>
              <a:defRPr sz="1800"/>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r>
              <a:rPr lang="en-US" dirty="0"/>
              <a:t>December 13, 2022</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11952-A544-D24C-B796-A36869B3E156}" type="slidenum">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7997" y="1776720"/>
            <a:ext cx="8301019" cy="1765174"/>
          </a:xfrm>
          <a:prstGeom prst="rect">
            <a:avLst/>
          </a:prstGeom>
        </p:spPr>
        <p:txBody>
          <a:bodyPr anchor="t">
            <a:noAutofit/>
          </a:bodyPr>
          <a:lstStyle>
            <a:lvl1pPr algn="l">
              <a:defRPr sz="3200" b="1" cap="none">
                <a:solidFill>
                  <a:schemeClr val="bg1"/>
                </a:solidFill>
              </a:defRPr>
            </a:lvl1pPr>
          </a:lstStyle>
          <a:p>
            <a:r>
              <a:rPr lang="en-AU" dirty="0"/>
              <a:t>Click to edit Master title style</a:t>
            </a:r>
            <a:endParaRPr lang="en-US" dirty="0"/>
          </a:p>
        </p:txBody>
      </p:sp>
      <p:sp>
        <p:nvSpPr>
          <p:cNvPr id="3" name="Text Placeholder 2"/>
          <p:cNvSpPr>
            <a:spLocks noGrp="1"/>
          </p:cNvSpPr>
          <p:nvPr>
            <p:ph type="body" idx="1"/>
          </p:nvPr>
        </p:nvSpPr>
        <p:spPr>
          <a:xfrm>
            <a:off x="1987997" y="3602374"/>
            <a:ext cx="7414035" cy="1060344"/>
          </a:xfrm>
          <a:prstGeom prst="rect">
            <a:avLst/>
          </a:prstGeom>
        </p:spPr>
        <p:txBody>
          <a:bodyPr anchor="b">
            <a:normAutofit/>
          </a:bodyPr>
          <a:lstStyle>
            <a:lvl1pPr marL="0" indent="0">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4" name="Date Placeholder 3"/>
          <p:cNvSpPr>
            <a:spLocks noGrp="1"/>
          </p:cNvSpPr>
          <p:nvPr>
            <p:ph type="dt" sz="half" idx="10"/>
          </p:nvPr>
        </p:nvSpPr>
        <p:spPr/>
        <p:txBody>
          <a:bodyPr/>
          <a:lstStyle/>
          <a:p>
            <a:r>
              <a:rPr lang="en-US" dirty="0"/>
              <a:t>December 13, 2022</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11952-A544-D24C-B796-A36869B3E156}" type="slidenum">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936" y="374949"/>
            <a:ext cx="10574464" cy="774100"/>
          </a:xfrm>
          <a:prstGeom prst="rect">
            <a:avLst/>
          </a:prstGeom>
        </p:spPr>
        <p:txBody>
          <a:bodyPr/>
          <a:lstStyle/>
          <a:p>
            <a:r>
              <a:rPr lang="en-AU"/>
              <a:t>Click to edit Master title style</a:t>
            </a:r>
            <a:endParaRPr lang="en-US"/>
          </a:p>
        </p:txBody>
      </p:sp>
      <p:sp>
        <p:nvSpPr>
          <p:cNvPr id="3" name="Content Placeholder 2"/>
          <p:cNvSpPr>
            <a:spLocks noGrp="1"/>
          </p:cNvSpPr>
          <p:nvPr>
            <p:ph sz="half" idx="1"/>
          </p:nvPr>
        </p:nvSpPr>
        <p:spPr>
          <a:xfrm>
            <a:off x="1007936" y="1600201"/>
            <a:ext cx="4986464" cy="4525963"/>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0"/>
            <a:r>
              <a:rPr lang="en-AU"/>
              <a:t>Second level</a:t>
            </a:r>
          </a:p>
          <a:p>
            <a:pPr lvl="1"/>
            <a:r>
              <a:rPr lang="en-AU"/>
              <a:t>Third level</a:t>
            </a:r>
          </a:p>
          <a:p>
            <a:pPr lvl="2"/>
            <a:r>
              <a:rPr lang="en-AU"/>
              <a:t>Fourth level</a:t>
            </a:r>
          </a:p>
          <a:p>
            <a:pPr lvl="3"/>
            <a:r>
              <a:rPr lang="en-AU"/>
              <a:t>Fifth level</a:t>
            </a:r>
            <a:endParaRPr lang="en-US"/>
          </a:p>
        </p:txBody>
      </p:sp>
      <p:sp>
        <p:nvSpPr>
          <p:cNvPr id="4" name="Content Placeholder 3"/>
          <p:cNvSpPr>
            <a:spLocks noGrp="1"/>
          </p:cNvSpPr>
          <p:nvPr>
            <p:ph sz="half" idx="2"/>
          </p:nvPr>
        </p:nvSpPr>
        <p:spPr>
          <a:xfrm>
            <a:off x="6466920" y="1600201"/>
            <a:ext cx="5115480" cy="4525963"/>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r>
              <a:rPr lang="en-US" dirty="0"/>
              <a:t>December 13, 2022</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11952-A544-D24C-B796-A36869B3E156}" type="slidenum">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936" y="374949"/>
            <a:ext cx="10574464" cy="774100"/>
          </a:xfrm>
          <a:prstGeom prst="rect">
            <a:avLst/>
          </a:prstGeo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1007936" y="1535113"/>
            <a:ext cx="4988581" cy="639762"/>
          </a:xfrm>
          <a:prstGeom prst="rect">
            <a:avLst/>
          </a:prstGeom>
        </p:spPr>
        <p:txBody>
          <a:bodyPr anchor="b">
            <a:noAutofit/>
          </a:bodyPr>
          <a:lstStyle>
            <a:lvl1pPr marL="0" indent="0">
              <a:buNone/>
              <a:defRPr sz="2000" b="1">
                <a:solidFill>
                  <a:srgbClr val="39A2E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1007936" y="2174875"/>
            <a:ext cx="4988581" cy="3951288"/>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499174" y="1535113"/>
            <a:ext cx="5083225" cy="639762"/>
          </a:xfrm>
          <a:prstGeom prst="rect">
            <a:avLst/>
          </a:prstGeom>
        </p:spPr>
        <p:txBody>
          <a:bodyPr anchor="b">
            <a:normAutofit/>
          </a:bodyPr>
          <a:lstStyle>
            <a:lvl1pPr marL="0" indent="0">
              <a:buNone/>
              <a:defRPr sz="2000" b="1">
                <a:solidFill>
                  <a:srgbClr val="39A2E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499173" y="2174875"/>
            <a:ext cx="5083227" cy="3951288"/>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r>
              <a:rPr lang="en-US" dirty="0"/>
              <a:t>December 13, 2022</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811952-A544-D24C-B796-A36869B3E156}" type="slidenum">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7936" y="374949"/>
            <a:ext cx="10574464" cy="774100"/>
          </a:xfrm>
          <a:prstGeom prst="rect">
            <a:avLst/>
          </a:prstGeom>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r>
              <a:rPr lang="en-US" dirty="0"/>
              <a:t>December 13, 2022</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811952-A544-D24C-B796-A36869B3E156}" type="slidenum">
              <a:t>‹#›</a:t>
            </a:fld>
            <a:endParaRPr lang="en-US" dirty="0"/>
          </a:p>
        </p:txBody>
      </p:sp>
      <p:sp>
        <p:nvSpPr>
          <p:cNvPr id="8" name="Content Placeholder 6">
            <a:extLst>
              <a:ext uri="{FF2B5EF4-FFF2-40B4-BE49-F238E27FC236}">
                <a16:creationId xmlns:a16="http://schemas.microsoft.com/office/drawing/2014/main" id="{3141F0AD-BB9C-FF42-BB75-E043A8F38072}"/>
              </a:ext>
            </a:extLst>
          </p:cNvPr>
          <p:cNvSpPr>
            <a:spLocks noGrp="1"/>
          </p:cNvSpPr>
          <p:nvPr>
            <p:ph sz="quarter" idx="13"/>
          </p:nvPr>
        </p:nvSpPr>
        <p:spPr>
          <a:xfrm>
            <a:off x="1179513" y="1828800"/>
            <a:ext cx="9104312" cy="39751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December 13, 2022</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811952-A544-D24C-B796-A36869B3E156}" type="slidenum">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289269" y="6356351"/>
            <a:ext cx="2704496" cy="365125"/>
          </a:xfrm>
          <a:prstGeom prst="rect">
            <a:avLst/>
          </a:prstGeom>
        </p:spPr>
        <p:txBody>
          <a:bodyPr vert="horz" lIns="0" tIns="45720" rIns="0" bIns="0" rtlCol="0" anchor="b"/>
          <a:lstStyle>
            <a:lvl1pPr algn="l">
              <a:defRPr sz="1000">
                <a:solidFill>
                  <a:srgbClr val="18427B"/>
                </a:solidFill>
              </a:defRPr>
            </a:lvl1pPr>
          </a:lstStyle>
          <a:p>
            <a:r>
              <a:rPr lang="en-US" dirty="0"/>
              <a:t>December 13, 2022</a:t>
            </a:r>
          </a:p>
        </p:txBody>
      </p:sp>
      <p:sp>
        <p:nvSpPr>
          <p:cNvPr id="5" name="Footer Placeholder 4"/>
          <p:cNvSpPr>
            <a:spLocks noGrp="1"/>
          </p:cNvSpPr>
          <p:nvPr>
            <p:ph type="ftr" sz="quarter" idx="3"/>
          </p:nvPr>
        </p:nvSpPr>
        <p:spPr>
          <a:xfrm>
            <a:off x="4197856" y="6356351"/>
            <a:ext cx="3860800" cy="365125"/>
          </a:xfrm>
          <a:prstGeom prst="rect">
            <a:avLst/>
          </a:prstGeom>
        </p:spPr>
        <p:txBody>
          <a:bodyPr vert="horz" lIns="0" tIns="0" rIns="0" bIns="0" rtlCol="0" anchor="b"/>
          <a:lstStyle>
            <a:lvl1pPr algn="l">
              <a:defRPr sz="1000">
                <a:solidFill>
                  <a:srgbClr val="18427B"/>
                </a:solidFill>
              </a:defRPr>
            </a:lvl1pPr>
          </a:lstStyle>
          <a:p>
            <a:endParaRPr lang="en-US" dirty="0"/>
          </a:p>
        </p:txBody>
      </p:sp>
      <p:sp>
        <p:nvSpPr>
          <p:cNvPr id="6" name="Slide Number Placeholder 5"/>
          <p:cNvSpPr>
            <a:spLocks noGrp="1"/>
          </p:cNvSpPr>
          <p:nvPr>
            <p:ph type="sldNum" sz="quarter" idx="4"/>
          </p:nvPr>
        </p:nvSpPr>
        <p:spPr>
          <a:xfrm>
            <a:off x="10993765" y="6356351"/>
            <a:ext cx="588635" cy="365125"/>
          </a:xfrm>
          <a:prstGeom prst="rect">
            <a:avLst/>
          </a:prstGeom>
        </p:spPr>
        <p:txBody>
          <a:bodyPr vert="horz" lIns="0" tIns="0" rIns="0" bIns="0" rtlCol="0" anchor="b" anchorCtr="0"/>
          <a:lstStyle>
            <a:lvl1pPr algn="r">
              <a:defRPr sz="1000">
                <a:solidFill>
                  <a:srgbClr val="18427B"/>
                </a:solidFill>
              </a:defRPr>
            </a:lvl1pPr>
          </a:lstStyle>
          <a:p>
            <a:fld id="{D2811952-A544-D24C-B796-A36869B3E156}" type="slidenum">
              <a:rPr lang="en-US"/>
              <a:pPr/>
              <a:t>‹#›</a:t>
            </a:fld>
            <a:endParaRPr lang="en-US" dirty="0"/>
          </a:p>
        </p:txBody>
      </p:sp>
      <p:sp>
        <p:nvSpPr>
          <p:cNvPr id="7" name="TextBox 6"/>
          <p:cNvSpPr txBox="1"/>
          <p:nvPr userDrawn="1"/>
        </p:nvSpPr>
        <p:spPr>
          <a:xfrm>
            <a:off x="1153082" y="6367533"/>
            <a:ext cx="2475492" cy="353943"/>
          </a:xfrm>
          <a:prstGeom prst="rect">
            <a:avLst/>
          </a:prstGeom>
          <a:noFill/>
        </p:spPr>
        <p:txBody>
          <a:bodyPr wrap="square" lIns="0" rIns="0" bIns="0" rtlCol="0" anchor="b" anchorCtr="0">
            <a:spAutoFit/>
          </a:bodyPr>
          <a:lstStyle/>
          <a:p>
            <a:r>
              <a:rPr lang="en-US" sz="1000" b="1" dirty="0">
                <a:solidFill>
                  <a:srgbClr val="18427B"/>
                </a:solidFill>
              </a:rPr>
              <a:t>STATE SUPER</a:t>
            </a:r>
          </a:p>
          <a:p>
            <a:r>
              <a:rPr lang="en-US" sz="1000" dirty="0">
                <a:solidFill>
                  <a:srgbClr val="18427B"/>
                </a:solidFill>
              </a:rPr>
              <a:t>SAS Trustee Corporation</a:t>
            </a:r>
          </a:p>
        </p:txBody>
      </p:sp>
      <p:sp>
        <p:nvSpPr>
          <p:cNvPr id="8" name="Text Placeholder 7">
            <a:extLst>
              <a:ext uri="{FF2B5EF4-FFF2-40B4-BE49-F238E27FC236}">
                <a16:creationId xmlns:a16="http://schemas.microsoft.com/office/drawing/2014/main" id="{C5038A38-EA5F-9480-71B1-6D6374B46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Placeholder 8">
            <a:extLst>
              <a:ext uri="{FF2B5EF4-FFF2-40B4-BE49-F238E27FC236}">
                <a16:creationId xmlns:a16="http://schemas.microsoft.com/office/drawing/2014/main" id="{F27F4C3B-EAFC-23C3-1DD3-679482045CB6}"/>
              </a:ext>
            </a:extLst>
          </p:cNvPr>
          <p:cNvSpPr>
            <a:spLocks noGrp="1"/>
          </p:cNvSpPr>
          <p:nvPr>
            <p:ph type="title"/>
          </p:nvPr>
        </p:nvSpPr>
        <p:spPr>
          <a:xfrm>
            <a:off x="838200" y="365127"/>
            <a:ext cx="10515600" cy="785942"/>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l" defTabSz="457200" rtl="0" eaLnBrk="1" latinLnBrk="0" hangingPunct="1">
        <a:spcBef>
          <a:spcPct val="0"/>
        </a:spcBef>
        <a:buNone/>
        <a:defRPr sz="2400" b="1" kern="1200" cap="all">
          <a:solidFill>
            <a:schemeClr val="bg1"/>
          </a:solidFill>
          <a:latin typeface="+mj-lt"/>
          <a:ea typeface="+mj-ea"/>
          <a:cs typeface="+mj-cs"/>
        </a:defRPr>
      </a:lvl1pPr>
    </p:titleStyle>
    <p:bodyStyle>
      <a:lvl1pPr marL="342900" indent="-342900" algn="l" defTabSz="457200" rtl="0" eaLnBrk="1" latinLnBrk="0" hangingPunct="1">
        <a:spcBef>
          <a:spcPct val="20000"/>
        </a:spcBef>
        <a:buFontTx/>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9" Type="http://schemas.openxmlformats.org/officeDocument/2006/relationships/image" Target="../media/image54.svg"/><Relationship Id="rId21" Type="http://schemas.openxmlformats.org/officeDocument/2006/relationships/image" Target="../media/image36.svg"/><Relationship Id="rId34" Type="http://schemas.openxmlformats.org/officeDocument/2006/relationships/image" Target="../media/image49.png"/><Relationship Id="rId7" Type="http://schemas.openxmlformats.org/officeDocument/2006/relationships/image" Target="../media/image23.png"/><Relationship Id="rId12" Type="http://schemas.openxmlformats.org/officeDocument/2006/relationships/image" Target="../media/image27.svg"/><Relationship Id="rId17" Type="http://schemas.openxmlformats.org/officeDocument/2006/relationships/image" Target="../media/image32.svg"/><Relationship Id="rId25" Type="http://schemas.openxmlformats.org/officeDocument/2006/relationships/image" Target="../media/image40.svg"/><Relationship Id="rId33" Type="http://schemas.openxmlformats.org/officeDocument/2006/relationships/image" Target="../media/image48.svg"/><Relationship Id="rId38" Type="http://schemas.openxmlformats.org/officeDocument/2006/relationships/image" Target="../media/image53.png"/><Relationship Id="rId2" Type="http://schemas.openxmlformats.org/officeDocument/2006/relationships/notesSlide" Target="../notesSlides/notesSlide22.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svg"/><Relationship Id="rId1" Type="http://schemas.openxmlformats.org/officeDocument/2006/relationships/slideLayout" Target="../slideLayouts/slideLayout2.xml"/><Relationship Id="rId6" Type="http://schemas.openxmlformats.org/officeDocument/2006/relationships/chart" Target="../charts/chart7.xml"/><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7.png"/><Relationship Id="rId37" Type="http://schemas.openxmlformats.org/officeDocument/2006/relationships/image" Target="../media/image52.svg"/><Relationship Id="rId5" Type="http://schemas.openxmlformats.org/officeDocument/2006/relationships/chart" Target="../charts/chart6.xml"/><Relationship Id="rId15" Type="http://schemas.openxmlformats.org/officeDocument/2006/relationships/image" Target="../media/image30.svg"/><Relationship Id="rId23" Type="http://schemas.openxmlformats.org/officeDocument/2006/relationships/image" Target="../media/image38.svg"/><Relationship Id="rId28" Type="http://schemas.openxmlformats.org/officeDocument/2006/relationships/image" Target="../media/image43.png"/><Relationship Id="rId36" Type="http://schemas.openxmlformats.org/officeDocument/2006/relationships/image" Target="../media/image51.png"/><Relationship Id="rId10" Type="http://schemas.openxmlformats.org/officeDocument/2006/relationships/image" Target="../media/image25.svg"/><Relationship Id="rId19" Type="http://schemas.openxmlformats.org/officeDocument/2006/relationships/image" Target="../media/image34.svg"/><Relationship Id="rId31" Type="http://schemas.openxmlformats.org/officeDocument/2006/relationships/image" Target="../media/image46.svg"/><Relationship Id="rId4" Type="http://schemas.openxmlformats.org/officeDocument/2006/relationships/chart" Target="../charts/chart5.xml"/><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svg"/><Relationship Id="rId30" Type="http://schemas.openxmlformats.org/officeDocument/2006/relationships/image" Target="../media/image45.png"/><Relationship Id="rId35" Type="http://schemas.openxmlformats.org/officeDocument/2006/relationships/image" Target="../media/image50.svg"/><Relationship Id="rId8" Type="http://schemas.openxmlformats.org/officeDocument/2006/relationships/chart" Target="../charts/chart8.xml"/><Relationship Id="rId3" Type="http://schemas.openxmlformats.org/officeDocument/2006/relationships/chart" Target="../charts/char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Board UPDATE</a:t>
            </a:r>
            <a:br>
              <a:rPr lang="en-US" dirty="0"/>
            </a:br>
            <a:r>
              <a:rPr lang="en-US" sz="1800" dirty="0"/>
              <a:t>member meeting 2022</a:t>
            </a:r>
          </a:p>
        </p:txBody>
      </p:sp>
      <p:sp>
        <p:nvSpPr>
          <p:cNvPr id="7" name="Subtitle 6"/>
          <p:cNvSpPr>
            <a:spLocks noGrp="1"/>
          </p:cNvSpPr>
          <p:nvPr>
            <p:ph type="subTitle" idx="1"/>
          </p:nvPr>
        </p:nvSpPr>
        <p:spPr/>
        <p:txBody>
          <a:bodyPr/>
          <a:lstStyle/>
          <a:p>
            <a:r>
              <a:rPr lang="en-US" dirty="0"/>
              <a:t>Nicholas Johnson, Chair</a:t>
            </a:r>
          </a:p>
          <a:p>
            <a:endParaRPr lang="en-US" dirty="0"/>
          </a:p>
        </p:txBody>
      </p:sp>
      <p:sp>
        <p:nvSpPr>
          <p:cNvPr id="8" name="Date Placeholder 7"/>
          <p:cNvSpPr>
            <a:spLocks noGrp="1"/>
          </p:cNvSpPr>
          <p:nvPr>
            <p:ph type="dt" sz="half" idx="10"/>
          </p:nvPr>
        </p:nvSpPr>
        <p:spPr/>
        <p:txBody>
          <a:bodyPr/>
          <a:lstStyle/>
          <a:p>
            <a:r>
              <a:rPr lang="en-US" dirty="0"/>
              <a:t>13 December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4529-F2A6-1531-BC08-BD4932618F16}"/>
              </a:ext>
            </a:extLst>
          </p:cNvPr>
          <p:cNvSpPr>
            <a:spLocks noGrp="1"/>
          </p:cNvSpPr>
          <p:nvPr>
            <p:ph type="title"/>
          </p:nvPr>
        </p:nvSpPr>
        <p:spPr/>
        <p:txBody>
          <a:bodyPr/>
          <a:lstStyle/>
          <a:p>
            <a:r>
              <a:rPr lang="en-US" dirty="0"/>
              <a:t>The year in review – resilient in the face of disruption</a:t>
            </a:r>
          </a:p>
        </p:txBody>
      </p:sp>
      <p:sp>
        <p:nvSpPr>
          <p:cNvPr id="3" name="Content Placeholder 2">
            <a:extLst>
              <a:ext uri="{FF2B5EF4-FFF2-40B4-BE49-F238E27FC236}">
                <a16:creationId xmlns:a16="http://schemas.microsoft.com/office/drawing/2014/main" id="{AF75632D-2E8E-41CA-4309-C3580179C75D}"/>
              </a:ext>
            </a:extLst>
          </p:cNvPr>
          <p:cNvSpPr>
            <a:spLocks noGrp="1"/>
          </p:cNvSpPr>
          <p:nvPr>
            <p:ph idx="1"/>
          </p:nvPr>
        </p:nvSpPr>
        <p:spPr>
          <a:xfrm>
            <a:off x="1024064" y="1791910"/>
            <a:ext cx="10558336" cy="4245353"/>
          </a:xfrm>
        </p:spPr>
        <p:txBody>
          <a:bodyPr>
            <a:normAutofit fontScale="92500" lnSpcReduction="20000"/>
          </a:bodyPr>
          <a:lstStyle/>
          <a:p>
            <a:pPr marL="0" indent="0">
              <a:lnSpc>
                <a:spcPct val="115000"/>
              </a:lnSpc>
              <a:spcAft>
                <a:spcPts val="600"/>
              </a:spcAft>
            </a:pPr>
            <a:r>
              <a:rPr lang="en-AU" sz="1900" dirty="0">
                <a:solidFill>
                  <a:srgbClr val="18427B"/>
                </a:solidFill>
                <a:effectLst/>
                <a:ea typeface="Calibri" panose="020F0502020204030204" pitchFamily="34" charset="0"/>
                <a:cs typeface="Times New Roman" panose="02020603050405020304" pitchFamily="18" charset="0"/>
              </a:rPr>
              <a:t>A year of change </a:t>
            </a:r>
            <a:r>
              <a:rPr lang="en-AU" sz="1900" dirty="0">
                <a:solidFill>
                  <a:srgbClr val="18427B"/>
                </a:solidFill>
                <a:ea typeface="Calibri" panose="020F0502020204030204" pitchFamily="34" charset="0"/>
                <a:cs typeface="Times New Roman" panose="02020603050405020304" pitchFamily="18" charset="0"/>
              </a:rPr>
              <a:t>with disconnected </a:t>
            </a:r>
            <a:r>
              <a:rPr lang="en-AU" sz="1900" dirty="0">
                <a:solidFill>
                  <a:srgbClr val="18427B"/>
                </a:solidFill>
                <a:effectLst/>
                <a:ea typeface="Calibri" panose="020F0502020204030204" pitchFamily="34" charset="0"/>
                <a:cs typeface="Times New Roman" panose="02020603050405020304" pitchFamily="18" charset="0"/>
              </a:rPr>
              <a:t>events creating disruption.</a:t>
            </a:r>
          </a:p>
          <a:p>
            <a:pPr marL="685800" lvl="1">
              <a:lnSpc>
                <a:spcPct val="115000"/>
              </a:lnSpc>
              <a:spcAft>
                <a:spcPts val="600"/>
              </a:spcAft>
              <a:buFont typeface="Arial" panose="020B0604020202020204" pitchFamily="34" charset="0"/>
              <a:buChar char="•"/>
            </a:pPr>
            <a:r>
              <a:rPr lang="en-AU" sz="1900" dirty="0">
                <a:solidFill>
                  <a:srgbClr val="18427B"/>
                </a:solidFill>
                <a:effectLst/>
                <a:ea typeface="Calibri" panose="020F0502020204030204" pitchFamily="34" charset="0"/>
                <a:cs typeface="Times New Roman" panose="02020603050405020304" pitchFamily="18" charset="0"/>
              </a:rPr>
              <a:t>Fl</a:t>
            </a:r>
            <a:r>
              <a:rPr lang="en-AU" sz="1900" dirty="0">
                <a:solidFill>
                  <a:srgbClr val="18427B"/>
                </a:solidFill>
                <a:ea typeface="Calibri" panose="020F0502020204030204" pitchFamily="34" charset="0"/>
                <a:cs typeface="Times New Roman" panose="02020603050405020304" pitchFamily="18" charset="0"/>
              </a:rPr>
              <a:t>oods and droughts in Australia and globally disrupting supplies and increasing costs.     </a:t>
            </a:r>
          </a:p>
          <a:p>
            <a:pPr marL="685800" lvl="1">
              <a:lnSpc>
                <a:spcPct val="115000"/>
              </a:lnSpc>
              <a:spcAft>
                <a:spcPts val="600"/>
              </a:spcAft>
              <a:buFont typeface="Arial" panose="020B0604020202020204" pitchFamily="34" charset="0"/>
              <a:buChar char="•"/>
            </a:pPr>
            <a:r>
              <a:rPr lang="en-AU" sz="1900" dirty="0">
                <a:solidFill>
                  <a:srgbClr val="18427B"/>
                </a:solidFill>
                <a:effectLst/>
                <a:ea typeface="Calibri" panose="020F0502020204030204" pitchFamily="34" charset="0"/>
                <a:cs typeface="Times New Roman" panose="02020603050405020304" pitchFamily="18" charset="0"/>
              </a:rPr>
              <a:t>War in Ukraine impacting gas prices and creating inflation.</a:t>
            </a:r>
          </a:p>
          <a:p>
            <a:pPr marL="685800" lvl="1">
              <a:lnSpc>
                <a:spcPct val="115000"/>
              </a:lnSpc>
              <a:spcAft>
                <a:spcPts val="600"/>
              </a:spcAft>
              <a:buFont typeface="Arial" panose="020B0604020202020204" pitchFamily="34" charset="0"/>
              <a:buChar char="•"/>
            </a:pPr>
            <a:r>
              <a:rPr lang="en-AU" sz="1900" dirty="0">
                <a:solidFill>
                  <a:srgbClr val="18427B"/>
                </a:solidFill>
                <a:ea typeface="Calibri" panose="020F0502020204030204" pitchFamily="34" charset="0"/>
                <a:cs typeface="Times New Roman" panose="02020603050405020304" pitchFamily="18" charset="0"/>
              </a:rPr>
              <a:t>Geopolitical tensions with China and de-globalisation adding to disruptions.</a:t>
            </a:r>
          </a:p>
          <a:p>
            <a:pPr marL="685800" lvl="1">
              <a:lnSpc>
                <a:spcPct val="115000"/>
              </a:lnSpc>
              <a:spcAft>
                <a:spcPts val="600"/>
              </a:spcAft>
              <a:buFont typeface="Arial" panose="020B0604020202020204" pitchFamily="34" charset="0"/>
              <a:buChar char="•"/>
            </a:pPr>
            <a:r>
              <a:rPr lang="en-AU" sz="1900" dirty="0">
                <a:solidFill>
                  <a:srgbClr val="18427B"/>
                </a:solidFill>
                <a:ea typeface="Arial" panose="020B0604020202020204" pitchFamily="34" charset="0"/>
                <a:cs typeface="Times New Roman" panose="02020603050405020304" pitchFamily="18" charset="0"/>
              </a:rPr>
              <a:t>The rapid increase in Cyber Crime.</a:t>
            </a:r>
          </a:p>
          <a:p>
            <a:pPr marL="0" indent="0">
              <a:lnSpc>
                <a:spcPct val="115000"/>
              </a:lnSpc>
              <a:spcAft>
                <a:spcPts val="600"/>
              </a:spcAft>
            </a:pPr>
            <a:r>
              <a:rPr lang="en-AU" sz="1900" dirty="0">
                <a:solidFill>
                  <a:srgbClr val="18427B"/>
                </a:solidFill>
                <a:effectLst/>
                <a:ea typeface="Arial" panose="020B0604020202020204" pitchFamily="34" charset="0"/>
                <a:cs typeface="Times New Roman" panose="02020603050405020304" pitchFamily="18" charset="0"/>
              </a:rPr>
              <a:t>While we can’t predict the future, we can aim for resilience in all we do. And </a:t>
            </a:r>
            <a:r>
              <a:rPr lang="en-GB" sz="1900" dirty="0">
                <a:solidFill>
                  <a:srgbClr val="18427B"/>
                </a:solidFill>
                <a:effectLst/>
                <a:ea typeface="Arial" panose="020B0604020202020204" pitchFamily="34" charset="0"/>
                <a:cs typeface="Times New Roman" panose="02020603050405020304" pitchFamily="18" charset="0"/>
              </a:rPr>
              <a:t>this resilience</a:t>
            </a:r>
            <a:r>
              <a:rPr lang="en-AU" sz="1900" dirty="0">
                <a:solidFill>
                  <a:srgbClr val="18427B"/>
                </a:solidFill>
                <a:effectLst/>
                <a:ea typeface="Arial" panose="020B0604020202020204" pitchFamily="34" charset="0"/>
                <a:cs typeface="Times New Roman" panose="02020603050405020304" pitchFamily="18" charset="0"/>
              </a:rPr>
              <a:t> is highlighted in our</a:t>
            </a:r>
            <a:r>
              <a:rPr lang="en-AU" sz="1900" dirty="0">
                <a:solidFill>
                  <a:srgbClr val="18427B"/>
                </a:solidFill>
                <a:ea typeface="Arial" panose="020B0604020202020204" pitchFamily="34" charset="0"/>
                <a:cs typeface="Times New Roman" panose="02020603050405020304" pitchFamily="18" charset="0"/>
              </a:rPr>
              <a:t> continued </a:t>
            </a:r>
            <a:r>
              <a:rPr lang="en-GB" sz="1900" dirty="0">
                <a:solidFill>
                  <a:srgbClr val="18427B"/>
                </a:solidFill>
                <a:effectLst/>
                <a:ea typeface="Arial" panose="020B0604020202020204" pitchFamily="34" charset="0"/>
                <a:cs typeface="Times New Roman" panose="02020603050405020304" pitchFamily="18" charset="0"/>
              </a:rPr>
              <a:t>ability to deliver on our member promises: in services and in investment returns</a:t>
            </a:r>
            <a:r>
              <a:rPr lang="en-AU" sz="1900" dirty="0">
                <a:solidFill>
                  <a:srgbClr val="18427B"/>
                </a:solidFill>
                <a:ea typeface="Arial" panose="020B0604020202020204" pitchFamily="34" charset="0"/>
                <a:cs typeface="Times New Roman" panose="02020603050405020304" pitchFamily="18" charset="0"/>
              </a:rPr>
              <a:t>. This is particularly important because we outsource most of our activities.</a:t>
            </a:r>
          </a:p>
          <a:p>
            <a:pPr marL="685800" lvl="1">
              <a:lnSpc>
                <a:spcPct val="115000"/>
              </a:lnSpc>
              <a:spcAft>
                <a:spcPts val="600"/>
              </a:spcAft>
              <a:buFont typeface="Arial" panose="020B0604020202020204" pitchFamily="34" charset="0"/>
              <a:buChar char="•"/>
            </a:pPr>
            <a:r>
              <a:rPr lang="en-AU" sz="1900" dirty="0">
                <a:solidFill>
                  <a:srgbClr val="18427B"/>
                </a:solidFill>
                <a:ea typeface="Arial" panose="020B0604020202020204" pitchFamily="34" charset="0"/>
                <a:cs typeface="Times New Roman" panose="02020603050405020304" pitchFamily="18" charset="0"/>
              </a:rPr>
              <a:t>Charles Wu, our CIO will show performance results during a challenging financial market environment. </a:t>
            </a:r>
          </a:p>
          <a:p>
            <a:pPr marL="685800" lvl="1">
              <a:lnSpc>
                <a:spcPct val="115000"/>
              </a:lnSpc>
              <a:spcAft>
                <a:spcPts val="600"/>
              </a:spcAft>
              <a:buFont typeface="Arial" panose="020B0604020202020204" pitchFamily="34" charset="0"/>
              <a:buChar char="•"/>
            </a:pPr>
            <a:r>
              <a:rPr lang="en-AU" sz="1900" dirty="0">
                <a:solidFill>
                  <a:srgbClr val="18427B"/>
                </a:solidFill>
                <a:ea typeface="Arial" panose="020B0604020202020204" pitchFamily="34" charset="0"/>
                <a:cs typeface="Times New Roman" panose="02020603050405020304" pitchFamily="18" charset="0"/>
              </a:rPr>
              <a:t>Nada Siratkov, our CXO, will highlight how her team spends time understanding and managing risks in service delivery and understanding the risks of data security.</a:t>
            </a:r>
          </a:p>
          <a:p>
            <a:pPr marL="0" indent="0">
              <a:lnSpc>
                <a:spcPct val="115000"/>
              </a:lnSpc>
              <a:spcAft>
                <a:spcPts val="600"/>
              </a:spcAft>
            </a:pPr>
            <a:endParaRPr lang="en-AU" sz="1800" dirty="0">
              <a:effectLst/>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dirty="0"/>
              <a:t>December 13, 2022</a:t>
            </a:r>
          </a:p>
        </p:txBody>
      </p:sp>
      <p:sp>
        <p:nvSpPr>
          <p:cNvPr id="17" name="Slide Number Placeholder 16"/>
          <p:cNvSpPr>
            <a:spLocks noGrp="1"/>
          </p:cNvSpPr>
          <p:nvPr>
            <p:ph type="sldNum" sz="quarter" idx="12"/>
          </p:nvPr>
        </p:nvSpPr>
        <p:spPr/>
        <p:txBody>
          <a:bodyPr/>
          <a:lstStyle/>
          <a:p>
            <a:fld id="{D2811952-A544-D24C-B796-A36869B3E156}" type="slidenum">
              <a:rPr/>
              <a:t>10</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4529-F2A6-1531-BC08-BD4932618F16}"/>
              </a:ext>
            </a:extLst>
          </p:cNvPr>
          <p:cNvSpPr>
            <a:spLocks noGrp="1"/>
          </p:cNvSpPr>
          <p:nvPr>
            <p:ph type="title"/>
          </p:nvPr>
        </p:nvSpPr>
        <p:spPr/>
        <p:txBody>
          <a:bodyPr/>
          <a:lstStyle/>
          <a:p>
            <a:r>
              <a:rPr lang="en-US" dirty="0"/>
              <a:t>Net-zero Objective and Responsible Investing</a:t>
            </a:r>
          </a:p>
        </p:txBody>
      </p:sp>
      <p:sp>
        <p:nvSpPr>
          <p:cNvPr id="3" name="Content Placeholder 2">
            <a:extLst>
              <a:ext uri="{FF2B5EF4-FFF2-40B4-BE49-F238E27FC236}">
                <a16:creationId xmlns:a16="http://schemas.microsoft.com/office/drawing/2014/main" id="{AF75632D-2E8E-41CA-4309-C3580179C75D}"/>
              </a:ext>
            </a:extLst>
          </p:cNvPr>
          <p:cNvSpPr>
            <a:spLocks noGrp="1"/>
          </p:cNvSpPr>
          <p:nvPr>
            <p:ph idx="1"/>
          </p:nvPr>
        </p:nvSpPr>
        <p:spPr>
          <a:xfrm>
            <a:off x="1024064" y="1776670"/>
            <a:ext cx="10558336" cy="4245353"/>
          </a:xfrm>
        </p:spPr>
        <p:txBody>
          <a:bodyPr>
            <a:noAutofit/>
          </a:bodyPr>
          <a:lstStyle/>
          <a:p>
            <a:pPr marL="0" indent="0">
              <a:lnSpc>
                <a:spcPct val="95000"/>
              </a:lnSpc>
              <a:spcAft>
                <a:spcPts val="600"/>
              </a:spcAft>
            </a:pPr>
            <a:r>
              <a:rPr lang="en-AU" b="1" dirty="0">
                <a:solidFill>
                  <a:srgbClr val="18427B"/>
                </a:solidFill>
                <a:ea typeface="Arial" panose="020B0604020202020204" pitchFamily="34" charset="0"/>
                <a:cs typeface="Times New Roman" panose="02020603050405020304" pitchFamily="18" charset="0"/>
              </a:rPr>
              <a:t>Climate Risk</a:t>
            </a:r>
          </a:p>
          <a:p>
            <a:pPr marL="0" indent="0">
              <a:lnSpc>
                <a:spcPct val="95000"/>
              </a:lnSpc>
              <a:spcAft>
                <a:spcPts val="600"/>
              </a:spcAft>
            </a:pPr>
            <a:r>
              <a:rPr lang="en-AU" dirty="0">
                <a:solidFill>
                  <a:srgbClr val="18427B"/>
                </a:solidFill>
                <a:ea typeface="Arial" panose="020B0604020202020204" pitchFamily="34" charset="0"/>
                <a:cs typeface="Times New Roman" panose="02020603050405020304" pitchFamily="18" charset="0"/>
              </a:rPr>
              <a:t>In December 2021 we announced that our investment strategy would have an objective </a:t>
            </a:r>
            <a:r>
              <a:rPr lang="en-GB" dirty="0">
                <a:solidFill>
                  <a:srgbClr val="18427B"/>
                </a:solidFill>
                <a:effectLst/>
                <a:ea typeface="Arial" panose="020B0604020202020204" pitchFamily="34" charset="0"/>
                <a:cs typeface="Times New Roman" panose="02020603050405020304" pitchFamily="18" charset="0"/>
              </a:rPr>
              <a:t>to achieve net- zero carbon intensity in our investment portfolios by 2050, in alignment with the objectives of the Paris Agreement</a:t>
            </a:r>
            <a:r>
              <a:rPr lang="en-AU" dirty="0">
                <a:solidFill>
                  <a:srgbClr val="18427B"/>
                </a:solidFill>
                <a:effectLst/>
                <a:ea typeface="Arial" panose="020B0604020202020204" pitchFamily="34" charset="0"/>
                <a:cs typeface="Times New Roman" panose="02020603050405020304" pitchFamily="18" charset="0"/>
              </a:rPr>
              <a:t>. To set our objectives we undertook to:</a:t>
            </a:r>
            <a:endParaRPr lang="en-GB" dirty="0">
              <a:solidFill>
                <a:srgbClr val="18427B"/>
              </a:solidFill>
              <a:ea typeface="Arial" panose="020B0604020202020204" pitchFamily="34" charset="0"/>
              <a:cs typeface="Times New Roman" panose="02020603050405020304" pitchFamily="18" charset="0"/>
            </a:endParaRPr>
          </a:p>
          <a:p>
            <a:pPr marL="685800" lvl="1">
              <a:lnSpc>
                <a:spcPct val="95000"/>
              </a:lnSpc>
              <a:spcAft>
                <a:spcPts val="600"/>
              </a:spcAft>
              <a:buFont typeface="Arial" panose="020B0604020202020204" pitchFamily="34" charset="0"/>
              <a:buChar char="•"/>
            </a:pPr>
            <a:r>
              <a:rPr lang="en-AU" dirty="0">
                <a:solidFill>
                  <a:srgbClr val="18427B"/>
                </a:solidFill>
                <a:effectLst/>
                <a:ea typeface="Arial" panose="020B0604020202020204" pitchFamily="34" charset="0"/>
                <a:cs typeface="Times New Roman" panose="02020603050405020304" pitchFamily="18" charset="0"/>
              </a:rPr>
              <a:t>Conduct an </a:t>
            </a:r>
            <a:r>
              <a:rPr lang="en-GB" dirty="0">
                <a:solidFill>
                  <a:srgbClr val="18427B"/>
                </a:solidFill>
                <a:effectLst/>
                <a:ea typeface="Arial" panose="020B0604020202020204" pitchFamily="34" charset="0"/>
                <a:cs typeface="Times New Roman" panose="02020603050405020304" pitchFamily="18" charset="0"/>
              </a:rPr>
              <a:t>extensive assessment of carbon intensity in current portfolio.</a:t>
            </a:r>
          </a:p>
          <a:p>
            <a:pPr marL="685800" lvl="1">
              <a:lnSpc>
                <a:spcPct val="95000"/>
              </a:lnSpc>
              <a:spcAft>
                <a:spcPts val="600"/>
              </a:spcAft>
              <a:buFont typeface="Arial" panose="020B0604020202020204" pitchFamily="34" charset="0"/>
              <a:buChar char="•"/>
            </a:pPr>
            <a:r>
              <a:rPr lang="en-AU" dirty="0">
                <a:solidFill>
                  <a:srgbClr val="18427B"/>
                </a:solidFill>
                <a:ea typeface="Arial" panose="020B0604020202020204" pitchFamily="34" charset="0"/>
                <a:cs typeface="Times New Roman" panose="02020603050405020304" pitchFamily="18" charset="0"/>
              </a:rPr>
              <a:t>Understand the feasibility of a </a:t>
            </a:r>
            <a:r>
              <a:rPr lang="en-GB" dirty="0">
                <a:solidFill>
                  <a:srgbClr val="18427B"/>
                </a:solidFill>
                <a:effectLst/>
                <a:ea typeface="Arial" panose="020B0604020202020204" pitchFamily="34" charset="0"/>
                <a:cs typeface="Times New Roman" panose="02020603050405020304" pitchFamily="18" charset="0"/>
              </a:rPr>
              <a:t>path that would progressively reduce carbon intensity, and identified the specific milestones. </a:t>
            </a:r>
          </a:p>
          <a:p>
            <a:pPr marL="270510">
              <a:lnSpc>
                <a:spcPct val="95000"/>
              </a:lnSpc>
              <a:spcAft>
                <a:spcPts val="600"/>
              </a:spcAft>
            </a:pPr>
            <a:r>
              <a:rPr lang="en-GB" b="1" dirty="0">
                <a:solidFill>
                  <a:srgbClr val="18427B"/>
                </a:solidFill>
                <a:effectLst/>
                <a:ea typeface="Arial" panose="020B0604020202020204" pitchFamily="34" charset="0"/>
                <a:cs typeface="Times New Roman" panose="02020603050405020304" pitchFamily="18" charset="0"/>
              </a:rPr>
              <a:t>Responsible Investing (Environmental, Social and Governance risks (ESG))</a:t>
            </a:r>
          </a:p>
          <a:p>
            <a:pPr marL="685800" lvl="1">
              <a:lnSpc>
                <a:spcPct val="95000"/>
              </a:lnSpc>
              <a:spcAft>
                <a:spcPts val="600"/>
              </a:spcAft>
              <a:buFont typeface="Arial" panose="020B0604020202020204" pitchFamily="34" charset="0"/>
              <a:buChar char="•"/>
            </a:pPr>
            <a:r>
              <a:rPr lang="en-GB" dirty="0">
                <a:solidFill>
                  <a:srgbClr val="18427B"/>
                </a:solidFill>
                <a:ea typeface="Arial" panose="020B0604020202020204" pitchFamily="34" charset="0"/>
                <a:cs typeface="Times New Roman" panose="02020603050405020304" pitchFamily="18" charset="0"/>
              </a:rPr>
              <a:t>Identifying Environmental, Social and Governance Risks.</a:t>
            </a:r>
          </a:p>
          <a:p>
            <a:pPr marL="685800" lvl="1">
              <a:lnSpc>
                <a:spcPct val="95000"/>
              </a:lnSpc>
              <a:spcAft>
                <a:spcPts val="600"/>
              </a:spcAft>
              <a:buFont typeface="Arial" panose="020B0604020202020204" pitchFamily="34" charset="0"/>
              <a:buChar char="•"/>
            </a:pPr>
            <a:r>
              <a:rPr lang="en-GB" dirty="0">
                <a:solidFill>
                  <a:srgbClr val="18427B"/>
                </a:solidFill>
                <a:effectLst/>
                <a:ea typeface="Arial" panose="020B0604020202020204" pitchFamily="34" charset="0"/>
                <a:cs typeface="Times New Roman" panose="02020603050405020304" pitchFamily="18" charset="0"/>
              </a:rPr>
              <a:t>Implement investment strategies to minimise investment risk.</a:t>
            </a:r>
          </a:p>
          <a:p>
            <a:pPr marL="685800" lvl="1">
              <a:lnSpc>
                <a:spcPct val="95000"/>
              </a:lnSpc>
              <a:spcAft>
                <a:spcPts val="600"/>
              </a:spcAft>
              <a:buFont typeface="Arial" panose="020B0604020202020204" pitchFamily="34" charset="0"/>
              <a:buChar char="•"/>
            </a:pPr>
            <a:r>
              <a:rPr lang="en-GB" dirty="0">
                <a:solidFill>
                  <a:srgbClr val="18427B"/>
                </a:solidFill>
                <a:effectLst/>
                <a:ea typeface="Arial" panose="020B0604020202020204" pitchFamily="34" charset="0"/>
                <a:cs typeface="Times New Roman" panose="02020603050405020304" pitchFamily="18" charset="0"/>
              </a:rPr>
              <a:t>Engaging with companies on governance, gender equality, Modern Slavery and Anti-money laundering.</a:t>
            </a:r>
          </a:p>
        </p:txBody>
      </p:sp>
      <p:sp>
        <p:nvSpPr>
          <p:cNvPr id="4" name="Date Placeholder 3"/>
          <p:cNvSpPr>
            <a:spLocks noGrp="1"/>
          </p:cNvSpPr>
          <p:nvPr>
            <p:ph type="dt" sz="half" idx="10"/>
          </p:nvPr>
        </p:nvSpPr>
        <p:spPr/>
        <p:txBody>
          <a:bodyPr/>
          <a:lstStyle/>
          <a:p>
            <a:r>
              <a:rPr lang="en-US" dirty="0"/>
              <a:t>December 13, 2022</a:t>
            </a:r>
          </a:p>
        </p:txBody>
      </p:sp>
      <p:sp>
        <p:nvSpPr>
          <p:cNvPr id="17" name="Slide Number Placeholder 16"/>
          <p:cNvSpPr>
            <a:spLocks noGrp="1"/>
          </p:cNvSpPr>
          <p:nvPr>
            <p:ph type="sldNum" sz="quarter" idx="12"/>
          </p:nvPr>
        </p:nvSpPr>
        <p:spPr/>
        <p:txBody>
          <a:bodyPr/>
          <a:lstStyle/>
          <a:p>
            <a:fld id="{D2811952-A544-D24C-B796-A36869B3E156}" type="slidenum">
              <a:rPr/>
              <a:t>11</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134530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4529-F2A6-1531-BC08-BD4932618F16}"/>
              </a:ext>
            </a:extLst>
          </p:cNvPr>
          <p:cNvSpPr>
            <a:spLocks noGrp="1"/>
          </p:cNvSpPr>
          <p:nvPr>
            <p:ph type="title"/>
          </p:nvPr>
        </p:nvSpPr>
        <p:spPr/>
        <p:txBody>
          <a:bodyPr/>
          <a:lstStyle/>
          <a:p>
            <a:r>
              <a:rPr lang="en-US" dirty="0"/>
              <a:t>Net zero and esg</a:t>
            </a:r>
          </a:p>
        </p:txBody>
      </p:sp>
      <p:sp>
        <p:nvSpPr>
          <p:cNvPr id="3" name="Content Placeholder 2">
            <a:extLst>
              <a:ext uri="{FF2B5EF4-FFF2-40B4-BE49-F238E27FC236}">
                <a16:creationId xmlns:a16="http://schemas.microsoft.com/office/drawing/2014/main" id="{AF75632D-2E8E-41CA-4309-C3580179C75D}"/>
              </a:ext>
            </a:extLst>
          </p:cNvPr>
          <p:cNvSpPr>
            <a:spLocks noGrp="1"/>
          </p:cNvSpPr>
          <p:nvPr>
            <p:ph idx="1"/>
          </p:nvPr>
        </p:nvSpPr>
        <p:spPr>
          <a:xfrm>
            <a:off x="1024064" y="1779632"/>
            <a:ext cx="10558336" cy="4245353"/>
          </a:xfrm>
        </p:spPr>
        <p:txBody>
          <a:bodyPr/>
          <a:lstStyle/>
          <a:p>
            <a:pPr marL="0" indent="-15240">
              <a:lnSpc>
                <a:spcPct val="115000"/>
              </a:lnSpc>
              <a:spcAft>
                <a:spcPts val="600"/>
              </a:spcAft>
            </a:pPr>
            <a:r>
              <a:rPr lang="en-GB" sz="1800" dirty="0">
                <a:solidFill>
                  <a:srgbClr val="18427B"/>
                </a:solidFill>
                <a:effectLst/>
                <a:ea typeface="Arial" panose="020B0604020202020204" pitchFamily="34" charset="0"/>
                <a:cs typeface="Times New Roman" panose="02020603050405020304" pitchFamily="18" charset="0"/>
              </a:rPr>
              <a:t>Recognised by Rainmaker as an </a:t>
            </a:r>
            <a:r>
              <a:rPr lang="en-GB" sz="1800" i="1" dirty="0">
                <a:solidFill>
                  <a:srgbClr val="18427B"/>
                </a:solidFill>
                <a:effectLst/>
                <a:ea typeface="Arial" panose="020B0604020202020204" pitchFamily="34" charset="0"/>
                <a:cs typeface="Times New Roman" panose="02020603050405020304" pitchFamily="18" charset="0"/>
              </a:rPr>
              <a:t>Environmental, Social and Governance Leader in 2022.</a:t>
            </a:r>
          </a:p>
          <a:p>
            <a:pPr marL="0" indent="-15240">
              <a:lnSpc>
                <a:spcPct val="115000"/>
              </a:lnSpc>
              <a:spcAft>
                <a:spcPts val="600"/>
              </a:spcAft>
            </a:pPr>
            <a:endParaRPr lang="en-AU" sz="1800" dirty="0">
              <a:solidFill>
                <a:srgbClr val="18427B"/>
              </a:solidFill>
              <a:effectLst/>
              <a:ea typeface="Calibri" panose="020F0502020204030204" pitchFamily="34" charset="0"/>
              <a:cs typeface="Times New Roman" panose="02020603050405020304" pitchFamily="18" charset="0"/>
            </a:endParaRPr>
          </a:p>
          <a:p>
            <a:pPr marL="0" indent="0">
              <a:lnSpc>
                <a:spcPct val="115000"/>
              </a:lnSpc>
              <a:spcAft>
                <a:spcPts val="600"/>
              </a:spcAft>
            </a:pPr>
            <a:endParaRPr lang="en-AU" sz="8800" dirty="0">
              <a:effectLst/>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dirty="0"/>
              <a:t>December 13, 2022</a:t>
            </a:r>
          </a:p>
        </p:txBody>
      </p:sp>
      <p:sp>
        <p:nvSpPr>
          <p:cNvPr id="17" name="Slide Number Placeholder 16"/>
          <p:cNvSpPr>
            <a:spLocks noGrp="1"/>
          </p:cNvSpPr>
          <p:nvPr>
            <p:ph type="sldNum" sz="quarter" idx="12"/>
          </p:nvPr>
        </p:nvSpPr>
        <p:spPr/>
        <p:txBody>
          <a:bodyPr/>
          <a:lstStyle/>
          <a:p>
            <a:fld id="{D2811952-A544-D24C-B796-A36869B3E156}" type="slidenum">
              <a:rPr/>
              <a:t>12</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pic>
        <p:nvPicPr>
          <p:cNvPr id="9" name="Picture 8">
            <a:extLst>
              <a:ext uri="{FF2B5EF4-FFF2-40B4-BE49-F238E27FC236}">
                <a16:creationId xmlns:a16="http://schemas.microsoft.com/office/drawing/2014/main" id="{C245A0A0-65E6-4FA9-9FA0-D1B15340D497}"/>
              </a:ext>
            </a:extLst>
          </p:cNvPr>
          <p:cNvPicPr>
            <a:picLocks noChangeAspect="1"/>
          </p:cNvPicPr>
          <p:nvPr/>
        </p:nvPicPr>
        <p:blipFill>
          <a:blip r:embed="rId3"/>
          <a:stretch>
            <a:fillRect/>
          </a:stretch>
        </p:blipFill>
        <p:spPr>
          <a:xfrm>
            <a:off x="2604605" y="2444283"/>
            <a:ext cx="6982789" cy="3626422"/>
          </a:xfrm>
          <a:prstGeom prst="rect">
            <a:avLst/>
          </a:prstGeom>
        </p:spPr>
      </p:pic>
    </p:spTree>
    <p:extLst>
      <p:ext uri="{BB962C8B-B14F-4D97-AF65-F5344CB8AC3E}">
        <p14:creationId xmlns:p14="http://schemas.microsoft.com/office/powerpoint/2010/main" val="913889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4529-F2A6-1531-BC08-BD4932618F16}"/>
              </a:ext>
            </a:extLst>
          </p:cNvPr>
          <p:cNvSpPr>
            <a:spLocks noGrp="1"/>
          </p:cNvSpPr>
          <p:nvPr>
            <p:ph type="title"/>
          </p:nvPr>
        </p:nvSpPr>
        <p:spPr/>
        <p:txBody>
          <a:bodyPr/>
          <a:lstStyle/>
          <a:p>
            <a:r>
              <a:rPr lang="en-US" dirty="0"/>
              <a:t>Looking ahead and innovations</a:t>
            </a:r>
          </a:p>
        </p:txBody>
      </p:sp>
      <p:sp>
        <p:nvSpPr>
          <p:cNvPr id="3" name="Content Placeholder 2">
            <a:extLst>
              <a:ext uri="{FF2B5EF4-FFF2-40B4-BE49-F238E27FC236}">
                <a16:creationId xmlns:a16="http://schemas.microsoft.com/office/drawing/2014/main" id="{AF75632D-2E8E-41CA-4309-C3580179C75D}"/>
              </a:ext>
            </a:extLst>
          </p:cNvPr>
          <p:cNvSpPr>
            <a:spLocks noGrp="1"/>
          </p:cNvSpPr>
          <p:nvPr>
            <p:ph idx="1"/>
          </p:nvPr>
        </p:nvSpPr>
        <p:spPr/>
        <p:txBody>
          <a:bodyPr/>
          <a:lstStyle/>
          <a:p>
            <a:pPr marL="0" indent="0">
              <a:lnSpc>
                <a:spcPct val="115000"/>
              </a:lnSpc>
              <a:spcAft>
                <a:spcPts val="600"/>
              </a:spcAft>
            </a:pPr>
            <a:r>
              <a:rPr lang="en-GB" sz="1800" dirty="0">
                <a:solidFill>
                  <a:srgbClr val="18427B"/>
                </a:solidFill>
                <a:effectLst/>
                <a:ea typeface="Arial" panose="020B0604020202020204" pitchFamily="34" charset="0"/>
                <a:cs typeface="Times New Roman" panose="02020603050405020304" pitchFamily="18" charset="0"/>
              </a:rPr>
              <a:t>State Super has developed a unique set of skills responding to more than a decade of challenges</a:t>
            </a:r>
            <a:r>
              <a:rPr lang="en-GB" dirty="0">
                <a:solidFill>
                  <a:srgbClr val="18427B"/>
                </a:solidFill>
                <a:ea typeface="Arial" panose="020B0604020202020204" pitchFamily="34" charset="0"/>
                <a:cs typeface="Times New Roman" panose="02020603050405020304" pitchFamily="18" charset="0"/>
              </a:rPr>
              <a:t>:</a:t>
            </a:r>
          </a:p>
          <a:p>
            <a:pPr marL="685800" lvl="1">
              <a:lnSpc>
                <a:spcPct val="115000"/>
              </a:lnSpc>
              <a:spcAft>
                <a:spcPts val="600"/>
              </a:spcAft>
              <a:buFont typeface="Arial" panose="020B0604020202020204" pitchFamily="34" charset="0"/>
              <a:buChar char="•"/>
            </a:pPr>
            <a:r>
              <a:rPr lang="en-GB" dirty="0">
                <a:solidFill>
                  <a:srgbClr val="18427B"/>
                </a:solidFill>
                <a:effectLst/>
                <a:ea typeface="Arial" panose="020B0604020202020204" pitchFamily="34" charset="0"/>
                <a:cs typeface="Times New Roman" panose="02020603050405020304" pitchFamily="18" charset="0"/>
              </a:rPr>
              <a:t>Responding to the challenges of managing investments while experiencing negative cashflow; </a:t>
            </a:r>
          </a:p>
          <a:p>
            <a:pPr marL="685800" lvl="1">
              <a:lnSpc>
                <a:spcPct val="115000"/>
              </a:lnSpc>
              <a:spcAft>
                <a:spcPts val="600"/>
              </a:spcAft>
              <a:buFont typeface="Arial" panose="020B0604020202020204" pitchFamily="34" charset="0"/>
              <a:buChar char="•"/>
            </a:pPr>
            <a:r>
              <a:rPr lang="en-GB" dirty="0">
                <a:solidFill>
                  <a:srgbClr val="18427B"/>
                </a:solidFill>
                <a:ea typeface="Arial" panose="020B0604020202020204" pitchFamily="34" charset="0"/>
                <a:cs typeface="Times New Roman" panose="02020603050405020304" pitchFamily="18" charset="0"/>
              </a:rPr>
              <a:t>Mitigating risks in </a:t>
            </a:r>
            <a:r>
              <a:rPr lang="en-GB" dirty="0">
                <a:solidFill>
                  <a:srgbClr val="18427B"/>
                </a:solidFill>
                <a:effectLst/>
                <a:ea typeface="Arial" panose="020B0604020202020204" pitchFamily="34" charset="0"/>
                <a:cs typeface="Times New Roman" panose="02020603050405020304" pitchFamily="18" charset="0"/>
              </a:rPr>
              <a:t>a complete administration systems transition; </a:t>
            </a:r>
          </a:p>
          <a:p>
            <a:pPr marL="685800" lvl="1">
              <a:lnSpc>
                <a:spcPct val="115000"/>
              </a:lnSpc>
              <a:spcAft>
                <a:spcPts val="600"/>
              </a:spcAft>
              <a:buFont typeface="Arial" panose="020B0604020202020204" pitchFamily="34" charset="0"/>
              <a:buChar char="•"/>
            </a:pPr>
            <a:r>
              <a:rPr lang="en-GB" dirty="0">
                <a:solidFill>
                  <a:srgbClr val="18427B"/>
                </a:solidFill>
                <a:effectLst/>
                <a:ea typeface="Arial" panose="020B0604020202020204" pitchFamily="34" charset="0"/>
                <a:cs typeface="Times New Roman" panose="02020603050405020304" pitchFamily="18" charset="0"/>
              </a:rPr>
              <a:t>Transacting infrastructure assets,</a:t>
            </a:r>
          </a:p>
          <a:p>
            <a:pPr marL="0" indent="0">
              <a:lnSpc>
                <a:spcPct val="115000"/>
              </a:lnSpc>
              <a:spcAft>
                <a:spcPts val="600"/>
              </a:spcAft>
            </a:pPr>
            <a:r>
              <a:rPr lang="en-GB" dirty="0">
                <a:solidFill>
                  <a:srgbClr val="18427B"/>
                </a:solidFill>
                <a:effectLst/>
                <a:ea typeface="Arial" panose="020B0604020202020204" pitchFamily="34" charset="0"/>
                <a:cs typeface="Times New Roman" panose="02020603050405020304" pitchFamily="18" charset="0"/>
              </a:rPr>
              <a:t>…resulting in superior member and employee engagement and investment returns. </a:t>
            </a:r>
            <a:endParaRPr lang="en-AU" dirty="0">
              <a:solidFill>
                <a:srgbClr val="18427B"/>
              </a:solidFill>
              <a:effectLst/>
              <a:ea typeface="Calibri" panose="020F0502020204030204" pitchFamily="34" charset="0"/>
              <a:cs typeface="Times New Roman" panose="02020603050405020304" pitchFamily="18" charset="0"/>
            </a:endParaRPr>
          </a:p>
          <a:p>
            <a:pPr marL="571500" indent="-571500">
              <a:lnSpc>
                <a:spcPct val="115000"/>
              </a:lnSpc>
              <a:spcAft>
                <a:spcPts val="600"/>
              </a:spcAft>
              <a:buFontTx/>
              <a:buChar char="-"/>
            </a:pPr>
            <a:endParaRPr lang="en-AU" sz="1800" dirty="0">
              <a:effectLst/>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dirty="0"/>
              <a:t>December 13, 2022</a:t>
            </a:r>
          </a:p>
        </p:txBody>
      </p:sp>
      <p:sp>
        <p:nvSpPr>
          <p:cNvPr id="17" name="Slide Number Placeholder 16"/>
          <p:cNvSpPr>
            <a:spLocks noGrp="1"/>
          </p:cNvSpPr>
          <p:nvPr>
            <p:ph type="sldNum" sz="quarter" idx="12"/>
          </p:nvPr>
        </p:nvSpPr>
        <p:spPr/>
        <p:txBody>
          <a:bodyPr/>
          <a:lstStyle/>
          <a:p>
            <a:fld id="{D2811952-A544-D24C-B796-A36869B3E156}" type="slidenum">
              <a:rPr/>
              <a:t>13</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881427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3704DEDC-8444-B573-FFDA-9AD3D4A1DE27}"/>
              </a:ext>
            </a:extLst>
          </p:cNvPr>
          <p:cNvSpPr>
            <a:spLocks noGrp="1"/>
          </p:cNvSpPr>
          <p:nvPr>
            <p:ph type="title"/>
          </p:nvPr>
        </p:nvSpPr>
        <p:spPr>
          <a:xfrm>
            <a:off x="1987997" y="1776720"/>
            <a:ext cx="8301019" cy="1765174"/>
          </a:xfrm>
        </p:spPr>
        <p:txBody>
          <a:bodyPr/>
          <a:lstStyle/>
          <a:p>
            <a:r>
              <a:rPr lang="en-US" dirty="0"/>
              <a:t>Thank you!</a:t>
            </a:r>
          </a:p>
        </p:txBody>
      </p:sp>
      <p:sp>
        <p:nvSpPr>
          <p:cNvPr id="4" name="Date Placeholder 3"/>
          <p:cNvSpPr>
            <a:spLocks noGrp="1"/>
          </p:cNvSpPr>
          <p:nvPr>
            <p:ph type="dt" sz="half" idx="10"/>
          </p:nvPr>
        </p:nvSpPr>
        <p:spPr>
          <a:xfrm>
            <a:off x="8289269" y="6356351"/>
            <a:ext cx="2704496" cy="365125"/>
          </a:xfrm>
        </p:spPr>
        <p:txBody>
          <a:bodyPr anchor="b">
            <a:normAutofit/>
          </a:bodyPr>
          <a:lstStyle/>
          <a:p>
            <a:pPr>
              <a:spcAft>
                <a:spcPts val="600"/>
              </a:spcAft>
            </a:pPr>
            <a:r>
              <a:rPr lang="en-US" dirty="0"/>
              <a:t>December 13, 2022</a:t>
            </a:r>
          </a:p>
        </p:txBody>
      </p:sp>
      <p:sp>
        <p:nvSpPr>
          <p:cNvPr id="37" name="Footer Placeholder 4">
            <a:extLst>
              <a:ext uri="{FF2B5EF4-FFF2-40B4-BE49-F238E27FC236}">
                <a16:creationId xmlns:a16="http://schemas.microsoft.com/office/drawing/2014/main" id="{56FFC47D-E09A-34B6-EF34-5AFE4E3B115F}"/>
              </a:ext>
            </a:extLst>
          </p:cNvPr>
          <p:cNvSpPr>
            <a:spLocks noGrp="1"/>
          </p:cNvSpPr>
          <p:nvPr>
            <p:ph type="ftr" sz="quarter" idx="11"/>
          </p:nvPr>
        </p:nvSpPr>
        <p:spPr>
          <a:xfrm>
            <a:off x="4197856" y="6356351"/>
            <a:ext cx="3860800" cy="365125"/>
          </a:xfrm>
        </p:spPr>
        <p:txBody>
          <a:bodyPr/>
          <a:lstStyle/>
          <a:p>
            <a:endParaRPr lang="en-US" dirty="0"/>
          </a:p>
        </p:txBody>
      </p:sp>
      <p:sp>
        <p:nvSpPr>
          <p:cNvPr id="17" name="Slide Number Placeholder 16"/>
          <p:cNvSpPr>
            <a:spLocks noGrp="1"/>
          </p:cNvSpPr>
          <p:nvPr>
            <p:ph type="sldNum" sz="quarter" idx="12"/>
          </p:nvPr>
        </p:nvSpPr>
        <p:spPr>
          <a:xfrm>
            <a:off x="10993765" y="6356351"/>
            <a:ext cx="588635" cy="365125"/>
          </a:xfrm>
        </p:spPr>
        <p:txBody>
          <a:bodyPr anchor="b">
            <a:normAutofit/>
          </a:bodyPr>
          <a:lstStyle/>
          <a:p>
            <a:pPr>
              <a:spcAft>
                <a:spcPts val="600"/>
              </a:spcAft>
            </a:pPr>
            <a:fld id="{D2811952-A544-D24C-B796-A36869B3E156}" type="slidenum">
              <a:rPr/>
              <a:pPr>
                <a:spcAft>
                  <a:spcPts val="600"/>
                </a:spcAft>
              </a:pPr>
              <a:t>14</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381641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Investment performance</a:t>
            </a:r>
            <a:br>
              <a:rPr lang="en-US" dirty="0"/>
            </a:br>
            <a:r>
              <a:rPr lang="en-US" sz="1800" dirty="0"/>
              <a:t>member meeting 2022</a:t>
            </a:r>
          </a:p>
        </p:txBody>
      </p:sp>
      <p:sp>
        <p:nvSpPr>
          <p:cNvPr id="7" name="Subtitle 6"/>
          <p:cNvSpPr>
            <a:spLocks noGrp="1"/>
          </p:cNvSpPr>
          <p:nvPr>
            <p:ph type="subTitle" idx="1"/>
          </p:nvPr>
        </p:nvSpPr>
        <p:spPr/>
        <p:txBody>
          <a:bodyPr/>
          <a:lstStyle/>
          <a:p>
            <a:r>
              <a:rPr lang="en-US" dirty="0"/>
              <a:t>Charles Wu, Chief Investment Officer</a:t>
            </a:r>
          </a:p>
        </p:txBody>
      </p:sp>
      <p:sp>
        <p:nvSpPr>
          <p:cNvPr id="8" name="Date Placeholder 7"/>
          <p:cNvSpPr>
            <a:spLocks noGrp="1"/>
          </p:cNvSpPr>
          <p:nvPr>
            <p:ph type="dt" sz="half" idx="10"/>
          </p:nvPr>
        </p:nvSpPr>
        <p:spPr/>
        <p:txBody>
          <a:bodyPr/>
          <a:lstStyle/>
          <a:p>
            <a:r>
              <a:rPr lang="en-US" dirty="0"/>
              <a:t>13 December 2022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4529-F2A6-1531-BC08-BD4932618F16}"/>
              </a:ext>
            </a:extLst>
          </p:cNvPr>
          <p:cNvSpPr>
            <a:spLocks noGrp="1"/>
          </p:cNvSpPr>
          <p:nvPr>
            <p:ph type="title"/>
          </p:nvPr>
        </p:nvSpPr>
        <p:spPr/>
        <p:txBody>
          <a:bodyPr/>
          <a:lstStyle/>
          <a:p>
            <a:r>
              <a:rPr lang="en-US" dirty="0"/>
              <a:t>The year in review </a:t>
            </a:r>
          </a:p>
        </p:txBody>
      </p:sp>
      <p:sp>
        <p:nvSpPr>
          <p:cNvPr id="4" name="Date Placeholder 3"/>
          <p:cNvSpPr>
            <a:spLocks noGrp="1"/>
          </p:cNvSpPr>
          <p:nvPr>
            <p:ph type="dt" sz="half" idx="10"/>
          </p:nvPr>
        </p:nvSpPr>
        <p:spPr/>
        <p:txBody>
          <a:bodyPr/>
          <a:lstStyle/>
          <a:p>
            <a:r>
              <a:rPr lang="en-US" dirty="0"/>
              <a:t>13 December 2022</a:t>
            </a:r>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graphicFrame>
        <p:nvGraphicFramePr>
          <p:cNvPr id="6" name="Chart 5">
            <a:extLst>
              <a:ext uri="{FF2B5EF4-FFF2-40B4-BE49-F238E27FC236}">
                <a16:creationId xmlns:a16="http://schemas.microsoft.com/office/drawing/2014/main" id="{D4F94830-2169-4A5E-B52D-34C031D13E44}"/>
              </a:ext>
            </a:extLst>
          </p:cNvPr>
          <p:cNvGraphicFramePr>
            <a:graphicFrameLocks/>
          </p:cNvGraphicFramePr>
          <p:nvPr/>
        </p:nvGraphicFramePr>
        <p:xfrm>
          <a:off x="1576165" y="1440000"/>
          <a:ext cx="9417600" cy="4613302"/>
        </p:xfrm>
        <a:graphic>
          <a:graphicData uri="http://schemas.openxmlformats.org/drawingml/2006/chart">
            <c:chart xmlns:c="http://schemas.openxmlformats.org/drawingml/2006/chart" xmlns:r="http://schemas.openxmlformats.org/officeDocument/2006/relationships" r:id="rId3"/>
          </a:graphicData>
        </a:graphic>
      </p:graphicFrame>
      <p:sp>
        <p:nvSpPr>
          <p:cNvPr id="9" name="Subtitle 10">
            <a:extLst>
              <a:ext uri="{FF2B5EF4-FFF2-40B4-BE49-F238E27FC236}">
                <a16:creationId xmlns:a16="http://schemas.microsoft.com/office/drawing/2014/main" id="{4317D2ED-8A51-4D92-B5B5-7CC6B62111E6}"/>
              </a:ext>
            </a:extLst>
          </p:cNvPr>
          <p:cNvSpPr txBox="1">
            <a:spLocks/>
          </p:cNvSpPr>
          <p:nvPr/>
        </p:nvSpPr>
        <p:spPr>
          <a:xfrm>
            <a:off x="1204044" y="1136951"/>
            <a:ext cx="10759356" cy="604556"/>
          </a:xfrm>
          <a:prstGeom prst="rect">
            <a:avLst/>
          </a:prstGeom>
        </p:spPr>
        <p:txBody>
          <a:bodyPr/>
          <a:lstStyle>
            <a:lvl1pPr marL="342900" indent="-342900" algn="l" defTabSz="457200" rtl="0" eaLnBrk="1" latinLnBrk="0" hangingPunct="1">
              <a:spcBef>
                <a:spcPct val="20000"/>
              </a:spcBef>
              <a:buFontTx/>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1600" dirty="0"/>
              <a:t>DC Growth Performance against </a:t>
            </a:r>
            <a:r>
              <a:rPr lang="en-AU" sz="1600" dirty="0" err="1"/>
              <a:t>SuperRatings</a:t>
            </a:r>
            <a:r>
              <a:rPr lang="en-AU" sz="1600" dirty="0"/>
              <a:t> median peer fund (annual financial year end returns to 30 June)</a:t>
            </a:r>
          </a:p>
        </p:txBody>
      </p:sp>
      <p:sp>
        <p:nvSpPr>
          <p:cNvPr id="10" name="Text Placeholder 4">
            <a:extLst>
              <a:ext uri="{FF2B5EF4-FFF2-40B4-BE49-F238E27FC236}">
                <a16:creationId xmlns:a16="http://schemas.microsoft.com/office/drawing/2014/main" id="{A9E322DA-697F-42E3-8098-CB36238242AB}"/>
              </a:ext>
            </a:extLst>
          </p:cNvPr>
          <p:cNvSpPr>
            <a:spLocks noGrp="1"/>
          </p:cNvSpPr>
          <p:nvPr/>
        </p:nvSpPr>
        <p:spPr>
          <a:xfrm>
            <a:off x="1478640" y="5948607"/>
            <a:ext cx="9417600" cy="320675"/>
          </a:xfrm>
          <a:prstGeom prst="rect">
            <a:avLst/>
          </a:prstGeom>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dirty="0"/>
              <a:t>Source: Frontier, SuperRatings, STC. Returns are calculated on an after fees and taxes basis.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8C3D6-5E4D-48A7-BC41-C4BD1D76A74C}"/>
              </a:ext>
            </a:extLst>
          </p:cNvPr>
          <p:cNvSpPr>
            <a:spLocks noGrp="1"/>
          </p:cNvSpPr>
          <p:nvPr>
            <p:ph type="title"/>
          </p:nvPr>
        </p:nvSpPr>
        <p:spPr/>
        <p:txBody>
          <a:bodyPr/>
          <a:lstStyle/>
          <a:p>
            <a:r>
              <a:rPr lang="en-US" dirty="0"/>
              <a:t>The year in review</a:t>
            </a:r>
            <a:endParaRPr lang="en-AU" dirty="0"/>
          </a:p>
        </p:txBody>
      </p:sp>
      <p:pic>
        <p:nvPicPr>
          <p:cNvPr id="8" name="Content Placeholder 7">
            <a:extLst>
              <a:ext uri="{FF2B5EF4-FFF2-40B4-BE49-F238E27FC236}">
                <a16:creationId xmlns:a16="http://schemas.microsoft.com/office/drawing/2014/main" id="{F38E1FD6-23FA-4E4F-824C-EB8A7351C737}"/>
              </a:ext>
            </a:extLst>
          </p:cNvPr>
          <p:cNvPicPr>
            <a:picLocks noGrp="1" noChangeAspect="1"/>
          </p:cNvPicPr>
          <p:nvPr>
            <p:ph idx="1"/>
          </p:nvPr>
        </p:nvPicPr>
        <p:blipFill>
          <a:blip r:embed="rId2"/>
          <a:stretch>
            <a:fillRect/>
          </a:stretch>
        </p:blipFill>
        <p:spPr>
          <a:xfrm>
            <a:off x="261223" y="1479389"/>
            <a:ext cx="11669554" cy="3740372"/>
          </a:xfrm>
        </p:spPr>
      </p:pic>
      <p:sp>
        <p:nvSpPr>
          <p:cNvPr id="4" name="Date Placeholder 3">
            <a:extLst>
              <a:ext uri="{FF2B5EF4-FFF2-40B4-BE49-F238E27FC236}">
                <a16:creationId xmlns:a16="http://schemas.microsoft.com/office/drawing/2014/main" id="{F6E631C3-B991-4E1A-A781-9EFA5E11BC66}"/>
              </a:ext>
            </a:extLst>
          </p:cNvPr>
          <p:cNvSpPr>
            <a:spLocks noGrp="1"/>
          </p:cNvSpPr>
          <p:nvPr>
            <p:ph type="dt" sz="half" idx="10"/>
          </p:nvPr>
        </p:nvSpPr>
        <p:spPr/>
        <p:txBody>
          <a:bodyPr/>
          <a:lstStyle/>
          <a:p>
            <a:r>
              <a:rPr lang="en-US" dirty="0"/>
              <a:t>13 December 2022</a:t>
            </a:r>
          </a:p>
        </p:txBody>
      </p:sp>
    </p:spTree>
    <p:extLst>
      <p:ext uri="{BB962C8B-B14F-4D97-AF65-F5344CB8AC3E}">
        <p14:creationId xmlns:p14="http://schemas.microsoft.com/office/powerpoint/2010/main" val="2550688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CA0C7-735A-45B6-8426-938561D198F9}"/>
              </a:ext>
            </a:extLst>
          </p:cNvPr>
          <p:cNvSpPr>
            <a:spLocks noGrp="1"/>
          </p:cNvSpPr>
          <p:nvPr>
            <p:ph type="title"/>
          </p:nvPr>
        </p:nvSpPr>
        <p:spPr/>
        <p:txBody>
          <a:bodyPr/>
          <a:lstStyle/>
          <a:p>
            <a:r>
              <a:rPr lang="en-US" dirty="0"/>
              <a:t>Managing capital in challenging environments</a:t>
            </a:r>
            <a:endParaRPr lang="en-AU" dirty="0"/>
          </a:p>
        </p:txBody>
      </p:sp>
      <p:sp>
        <p:nvSpPr>
          <p:cNvPr id="4" name="Date Placeholder 3">
            <a:extLst>
              <a:ext uri="{FF2B5EF4-FFF2-40B4-BE49-F238E27FC236}">
                <a16:creationId xmlns:a16="http://schemas.microsoft.com/office/drawing/2014/main" id="{804AE03C-2767-4500-A8E7-ACBEACFA4639}"/>
              </a:ext>
            </a:extLst>
          </p:cNvPr>
          <p:cNvSpPr>
            <a:spLocks noGrp="1"/>
          </p:cNvSpPr>
          <p:nvPr>
            <p:ph type="dt" sz="half" idx="10"/>
          </p:nvPr>
        </p:nvSpPr>
        <p:spPr/>
        <p:txBody>
          <a:bodyPr/>
          <a:lstStyle/>
          <a:p>
            <a:r>
              <a:rPr lang="en-US" dirty="0"/>
              <a:t>13 December 2022</a:t>
            </a:r>
          </a:p>
        </p:txBody>
      </p:sp>
      <p:graphicFrame>
        <p:nvGraphicFramePr>
          <p:cNvPr id="7" name="Content Placeholder 6">
            <a:extLst>
              <a:ext uri="{FF2B5EF4-FFF2-40B4-BE49-F238E27FC236}">
                <a16:creationId xmlns:a16="http://schemas.microsoft.com/office/drawing/2014/main" id="{2FF691AB-A492-42E4-8BB0-634B365C9EEE}"/>
              </a:ext>
            </a:extLst>
          </p:cNvPr>
          <p:cNvGraphicFramePr>
            <a:graphicFrameLocks noGrp="1"/>
          </p:cNvGraphicFramePr>
          <p:nvPr>
            <p:ph idx="1"/>
          </p:nvPr>
        </p:nvGraphicFramePr>
        <p:xfrm>
          <a:off x="624840" y="1485900"/>
          <a:ext cx="10957560" cy="45107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7972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45D8-4864-4288-A530-549A4EB1DAB6}"/>
              </a:ext>
            </a:extLst>
          </p:cNvPr>
          <p:cNvSpPr>
            <a:spLocks noGrp="1"/>
          </p:cNvSpPr>
          <p:nvPr>
            <p:ph type="title"/>
          </p:nvPr>
        </p:nvSpPr>
        <p:spPr/>
        <p:txBody>
          <a:bodyPr/>
          <a:lstStyle/>
          <a:p>
            <a:r>
              <a:rPr lang="en-US" dirty="0"/>
              <a:t>Strategic Asset allocation</a:t>
            </a:r>
            <a:br>
              <a:rPr lang="en-US" dirty="0"/>
            </a:br>
            <a:endParaRPr lang="en-AU" dirty="0"/>
          </a:p>
        </p:txBody>
      </p:sp>
      <p:sp>
        <p:nvSpPr>
          <p:cNvPr id="4" name="Date Placeholder 3">
            <a:extLst>
              <a:ext uri="{FF2B5EF4-FFF2-40B4-BE49-F238E27FC236}">
                <a16:creationId xmlns:a16="http://schemas.microsoft.com/office/drawing/2014/main" id="{4C1CF482-B859-4253-AF2C-7929AF31E725}"/>
              </a:ext>
            </a:extLst>
          </p:cNvPr>
          <p:cNvSpPr>
            <a:spLocks noGrp="1"/>
          </p:cNvSpPr>
          <p:nvPr>
            <p:ph type="dt" sz="half" idx="10"/>
          </p:nvPr>
        </p:nvSpPr>
        <p:spPr/>
        <p:txBody>
          <a:bodyPr/>
          <a:lstStyle/>
          <a:p>
            <a:r>
              <a:rPr lang="en-US" dirty="0"/>
              <a:t>13 December 2022</a:t>
            </a:r>
          </a:p>
        </p:txBody>
      </p:sp>
      <p:graphicFrame>
        <p:nvGraphicFramePr>
          <p:cNvPr id="7" name="Content Placeholder 6">
            <a:extLst>
              <a:ext uri="{FF2B5EF4-FFF2-40B4-BE49-F238E27FC236}">
                <a16:creationId xmlns:a16="http://schemas.microsoft.com/office/drawing/2014/main" id="{53C38CF4-A7A1-4F4D-BBFE-A3EB51F3EDD5}"/>
              </a:ext>
            </a:extLst>
          </p:cNvPr>
          <p:cNvGraphicFramePr>
            <a:graphicFrameLocks noGrp="1"/>
          </p:cNvGraphicFramePr>
          <p:nvPr>
            <p:ph idx="1"/>
          </p:nvPr>
        </p:nvGraphicFramePr>
        <p:xfrm>
          <a:off x="449580" y="1409700"/>
          <a:ext cx="11132820" cy="4716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8975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4529-F2A6-1531-BC08-BD4932618F16}"/>
              </a:ext>
            </a:extLst>
          </p:cNvPr>
          <p:cNvSpPr>
            <a:spLocks noGrp="1"/>
          </p:cNvSpPr>
          <p:nvPr>
            <p:ph type="title"/>
          </p:nvPr>
        </p:nvSpPr>
        <p:spPr/>
        <p:txBody>
          <a:bodyPr/>
          <a:lstStyle/>
          <a:p>
            <a:r>
              <a:rPr lang="en-US" dirty="0"/>
              <a:t>Board focus</a:t>
            </a:r>
          </a:p>
        </p:txBody>
      </p:sp>
      <p:sp>
        <p:nvSpPr>
          <p:cNvPr id="4" name="Date Placeholder 3"/>
          <p:cNvSpPr>
            <a:spLocks noGrp="1"/>
          </p:cNvSpPr>
          <p:nvPr>
            <p:ph type="dt" sz="half" idx="10"/>
          </p:nvPr>
        </p:nvSpPr>
        <p:spPr/>
        <p:txBody>
          <a:bodyPr/>
          <a:lstStyle/>
          <a:p>
            <a:r>
              <a:rPr lang="en-US" dirty="0"/>
              <a:t>December 13, 2022</a:t>
            </a:r>
          </a:p>
        </p:txBody>
      </p:sp>
      <p:sp>
        <p:nvSpPr>
          <p:cNvPr id="17" name="Slide Number Placeholder 16"/>
          <p:cNvSpPr>
            <a:spLocks noGrp="1"/>
          </p:cNvSpPr>
          <p:nvPr>
            <p:ph type="sldNum" sz="quarter" idx="12"/>
          </p:nvPr>
        </p:nvSpPr>
        <p:spPr/>
        <p:txBody>
          <a:bodyPr/>
          <a:lstStyle/>
          <a:p>
            <a:fld id="{D2811952-A544-D24C-B796-A36869B3E156}" type="slidenum">
              <a:rPr/>
              <a:t>2</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sp>
        <p:nvSpPr>
          <p:cNvPr id="9" name="Content Placeholder 2">
            <a:extLst>
              <a:ext uri="{FF2B5EF4-FFF2-40B4-BE49-F238E27FC236}">
                <a16:creationId xmlns:a16="http://schemas.microsoft.com/office/drawing/2014/main" id="{F5326151-0132-49DB-A620-0E8D11D8E75D}"/>
              </a:ext>
            </a:extLst>
          </p:cNvPr>
          <p:cNvSpPr>
            <a:spLocks noGrp="1"/>
          </p:cNvSpPr>
          <p:nvPr>
            <p:ph idx="1"/>
          </p:nvPr>
        </p:nvSpPr>
        <p:spPr>
          <a:xfrm>
            <a:off x="1023938" y="1881188"/>
            <a:ext cx="10558462" cy="4244975"/>
          </a:xfrm>
        </p:spPr>
        <p:txBody>
          <a:bodyPr>
            <a:normAutofit/>
          </a:bodyPr>
          <a:lstStyle/>
          <a:p>
            <a:pPr marL="0" indent="0">
              <a:lnSpc>
                <a:spcPct val="115000"/>
              </a:lnSpc>
              <a:spcBef>
                <a:spcPts val="600"/>
              </a:spcBef>
              <a:defRPr sz="2600"/>
            </a:pPr>
            <a:r>
              <a:rPr lang="en-AU" sz="2800" dirty="0">
                <a:solidFill>
                  <a:srgbClr val="00447C"/>
                </a:solidFill>
              </a:rPr>
              <a:t>Three front-of-mind issues for the State Super Board. </a:t>
            </a:r>
          </a:p>
          <a:p>
            <a:pPr marL="0" indent="0">
              <a:lnSpc>
                <a:spcPct val="115000"/>
              </a:lnSpc>
              <a:spcBef>
                <a:spcPts val="600"/>
              </a:spcBef>
              <a:defRPr sz="2600"/>
            </a:pPr>
            <a:r>
              <a:rPr lang="en-AU" sz="2800" dirty="0">
                <a:solidFill>
                  <a:srgbClr val="00447C"/>
                </a:solidFill>
              </a:rPr>
              <a:t>These issues are receiving constant attention and oversight:</a:t>
            </a:r>
          </a:p>
          <a:p>
            <a:pPr marL="857250" indent="-857250">
              <a:lnSpc>
                <a:spcPct val="115000"/>
              </a:lnSpc>
              <a:spcBef>
                <a:spcPts val="600"/>
              </a:spcBef>
              <a:buSzPct val="100000"/>
              <a:buChar char="-"/>
              <a:defRPr sz="3000"/>
            </a:pPr>
            <a:r>
              <a:rPr lang="en-AU" sz="2800" dirty="0">
                <a:solidFill>
                  <a:srgbClr val="00447C"/>
                </a:solidFill>
              </a:rPr>
              <a:t>Data and cyber crime</a:t>
            </a:r>
          </a:p>
          <a:p>
            <a:pPr marL="857250" indent="-857250">
              <a:lnSpc>
                <a:spcPct val="115000"/>
              </a:lnSpc>
              <a:spcBef>
                <a:spcPts val="600"/>
              </a:spcBef>
              <a:buSzPct val="100000"/>
              <a:buChar char="-"/>
              <a:defRPr sz="3000"/>
            </a:pPr>
            <a:r>
              <a:rPr lang="en-AU" sz="2800" dirty="0">
                <a:solidFill>
                  <a:srgbClr val="00447C"/>
                </a:solidFill>
              </a:rPr>
              <a:t>Responsible Investment</a:t>
            </a:r>
          </a:p>
          <a:p>
            <a:pPr marL="857250" indent="-857250">
              <a:lnSpc>
                <a:spcPct val="115000"/>
              </a:lnSpc>
              <a:spcBef>
                <a:spcPts val="600"/>
              </a:spcBef>
              <a:buSzPct val="100000"/>
              <a:buChar char="-"/>
              <a:defRPr sz="3000"/>
            </a:pPr>
            <a:r>
              <a:rPr lang="en-AU" sz="2800" dirty="0">
                <a:solidFill>
                  <a:srgbClr val="00447C"/>
                </a:solidFill>
              </a:rPr>
              <a:t>Evolving member experience</a:t>
            </a:r>
          </a:p>
          <a:p>
            <a:pPr>
              <a:buFont typeface="Arial" panose="020B0604020202020204" pitchFamily="34" charset="0"/>
              <a:buChar char="•"/>
            </a:pPr>
            <a:endParaRPr lang="en-AU" sz="2000" dirty="0">
              <a:solidFill>
                <a:srgbClr val="18427B"/>
              </a:solidFill>
            </a:endParaRPr>
          </a:p>
        </p:txBody>
      </p:sp>
    </p:spTree>
    <p:extLst>
      <p:ext uri="{BB962C8B-B14F-4D97-AF65-F5344CB8AC3E}">
        <p14:creationId xmlns:p14="http://schemas.microsoft.com/office/powerpoint/2010/main" val="509765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B4FE4-F20D-4D8D-9EEB-BAE4FA0834DA}"/>
              </a:ext>
            </a:extLst>
          </p:cNvPr>
          <p:cNvSpPr>
            <a:spLocks noGrp="1"/>
          </p:cNvSpPr>
          <p:nvPr>
            <p:ph type="title"/>
          </p:nvPr>
        </p:nvSpPr>
        <p:spPr/>
        <p:txBody>
          <a:bodyPr/>
          <a:lstStyle/>
          <a:p>
            <a:r>
              <a:rPr lang="en-US" dirty="0"/>
              <a:t>Our assets</a:t>
            </a:r>
            <a:endParaRPr lang="en-AU" dirty="0"/>
          </a:p>
        </p:txBody>
      </p:sp>
      <p:sp>
        <p:nvSpPr>
          <p:cNvPr id="4" name="Date Placeholder 3">
            <a:extLst>
              <a:ext uri="{FF2B5EF4-FFF2-40B4-BE49-F238E27FC236}">
                <a16:creationId xmlns:a16="http://schemas.microsoft.com/office/drawing/2014/main" id="{5D2E8161-2103-401D-9D95-BB1AD33F0A1F}"/>
              </a:ext>
            </a:extLst>
          </p:cNvPr>
          <p:cNvSpPr>
            <a:spLocks noGrp="1"/>
          </p:cNvSpPr>
          <p:nvPr>
            <p:ph type="dt" sz="half" idx="10"/>
          </p:nvPr>
        </p:nvSpPr>
        <p:spPr/>
        <p:txBody>
          <a:bodyPr/>
          <a:lstStyle/>
          <a:p>
            <a:r>
              <a:rPr lang="en-US" dirty="0"/>
              <a:t>13 December 2022</a:t>
            </a:r>
          </a:p>
        </p:txBody>
      </p:sp>
      <p:pic>
        <p:nvPicPr>
          <p:cNvPr id="12" name="Picture 11">
            <a:extLst>
              <a:ext uri="{FF2B5EF4-FFF2-40B4-BE49-F238E27FC236}">
                <a16:creationId xmlns:a16="http://schemas.microsoft.com/office/drawing/2014/main" id="{A43BA3C5-A05E-4898-BDAA-7D023B3A955C}"/>
              </a:ext>
            </a:extLst>
          </p:cNvPr>
          <p:cNvPicPr>
            <a:picLocks noChangeAspect="1"/>
          </p:cNvPicPr>
          <p:nvPr/>
        </p:nvPicPr>
        <p:blipFill>
          <a:blip r:embed="rId2"/>
          <a:stretch>
            <a:fillRect/>
          </a:stretch>
        </p:blipFill>
        <p:spPr>
          <a:xfrm>
            <a:off x="1024064" y="2372380"/>
            <a:ext cx="5005172" cy="3315965"/>
          </a:xfrm>
          <a:prstGeom prst="rect">
            <a:avLst/>
          </a:prstGeom>
        </p:spPr>
      </p:pic>
      <p:sp>
        <p:nvSpPr>
          <p:cNvPr id="8" name="Rectangle 7">
            <a:extLst>
              <a:ext uri="{FF2B5EF4-FFF2-40B4-BE49-F238E27FC236}">
                <a16:creationId xmlns:a16="http://schemas.microsoft.com/office/drawing/2014/main" id="{19B322C7-8755-4C37-9DDE-935515EE58BC}"/>
              </a:ext>
            </a:extLst>
          </p:cNvPr>
          <p:cNvSpPr/>
          <p:nvPr/>
        </p:nvSpPr>
        <p:spPr bwMode="auto">
          <a:xfrm>
            <a:off x="2455979" y="1932314"/>
            <a:ext cx="2141341" cy="338554"/>
          </a:xfrm>
          <a:prstGeom prst="rect">
            <a:avLst/>
          </a:prstGeom>
        </p:spPr>
        <p:txBody>
          <a:bodyPr wrap="square">
            <a:spAutoFit/>
          </a:bodyPr>
          <a:lstStyle/>
          <a:p>
            <a:pPr algn="ctr" eaLnBrk="1" fontAlgn="auto" hangingPunct="1">
              <a:spcBef>
                <a:spcPts val="0"/>
              </a:spcBef>
              <a:spcAft>
                <a:spcPts val="0"/>
              </a:spcAft>
              <a:defRPr/>
            </a:pPr>
            <a:r>
              <a:rPr lang="en-US" sz="1600" dirty="0">
                <a:solidFill>
                  <a:srgbClr val="00447C"/>
                </a:solidFill>
                <a:latin typeface="+mn-lt"/>
              </a:rPr>
              <a:t>Gold Coast Airport</a:t>
            </a:r>
          </a:p>
        </p:txBody>
      </p:sp>
      <p:sp>
        <p:nvSpPr>
          <p:cNvPr id="9" name="Rectangle 8">
            <a:extLst>
              <a:ext uri="{FF2B5EF4-FFF2-40B4-BE49-F238E27FC236}">
                <a16:creationId xmlns:a16="http://schemas.microsoft.com/office/drawing/2014/main" id="{8DD316D0-31E9-4535-9516-46DAD8137B57}"/>
              </a:ext>
            </a:extLst>
          </p:cNvPr>
          <p:cNvSpPr/>
          <p:nvPr/>
        </p:nvSpPr>
        <p:spPr bwMode="auto">
          <a:xfrm>
            <a:off x="7910282" y="4976182"/>
            <a:ext cx="2141341" cy="338554"/>
          </a:xfrm>
          <a:prstGeom prst="rect">
            <a:avLst/>
          </a:prstGeom>
        </p:spPr>
        <p:txBody>
          <a:bodyPr wrap="square">
            <a:spAutoFit/>
          </a:bodyPr>
          <a:lstStyle/>
          <a:p>
            <a:pPr algn="ctr" eaLnBrk="1" fontAlgn="auto" hangingPunct="1">
              <a:spcBef>
                <a:spcPts val="0"/>
              </a:spcBef>
              <a:spcAft>
                <a:spcPts val="0"/>
              </a:spcAft>
              <a:defRPr/>
            </a:pPr>
            <a:r>
              <a:rPr lang="en-US" sz="1600" dirty="0">
                <a:solidFill>
                  <a:srgbClr val="00447C"/>
                </a:solidFill>
                <a:latin typeface="+mn-lt"/>
              </a:rPr>
              <a:t>Melbourne Airport</a:t>
            </a:r>
          </a:p>
        </p:txBody>
      </p:sp>
      <p:pic>
        <p:nvPicPr>
          <p:cNvPr id="5" name="Picture 4" descr="A picture containing outdoor&#10;&#10;Description automatically generated">
            <a:extLst>
              <a:ext uri="{FF2B5EF4-FFF2-40B4-BE49-F238E27FC236}">
                <a16:creationId xmlns:a16="http://schemas.microsoft.com/office/drawing/2014/main" id="{921BE3DB-A359-4C73-9600-BC7698C59629}"/>
              </a:ext>
            </a:extLst>
          </p:cNvPr>
          <p:cNvPicPr>
            <a:picLocks noChangeAspect="1"/>
          </p:cNvPicPr>
          <p:nvPr/>
        </p:nvPicPr>
        <p:blipFill>
          <a:blip r:embed="rId3"/>
          <a:stretch>
            <a:fillRect/>
          </a:stretch>
        </p:blipFill>
        <p:spPr>
          <a:xfrm>
            <a:off x="6496050" y="1438929"/>
            <a:ext cx="4969806" cy="3315965"/>
          </a:xfrm>
          <a:prstGeom prst="rect">
            <a:avLst/>
          </a:prstGeom>
        </p:spPr>
      </p:pic>
    </p:spTree>
    <p:extLst>
      <p:ext uri="{BB962C8B-B14F-4D97-AF65-F5344CB8AC3E}">
        <p14:creationId xmlns:p14="http://schemas.microsoft.com/office/powerpoint/2010/main" val="1938300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3D6F-AD24-4F6D-9BCD-68B7A864B91E}"/>
              </a:ext>
            </a:extLst>
          </p:cNvPr>
          <p:cNvSpPr>
            <a:spLocks noGrp="1"/>
          </p:cNvSpPr>
          <p:nvPr>
            <p:ph type="title"/>
          </p:nvPr>
        </p:nvSpPr>
        <p:spPr/>
        <p:txBody>
          <a:bodyPr/>
          <a:lstStyle/>
          <a:p>
            <a:r>
              <a:rPr lang="en-US" dirty="0"/>
              <a:t>Our investments</a:t>
            </a:r>
            <a:endParaRPr lang="en-AU" dirty="0"/>
          </a:p>
        </p:txBody>
      </p:sp>
      <p:sp>
        <p:nvSpPr>
          <p:cNvPr id="4" name="Date Placeholder 3">
            <a:extLst>
              <a:ext uri="{FF2B5EF4-FFF2-40B4-BE49-F238E27FC236}">
                <a16:creationId xmlns:a16="http://schemas.microsoft.com/office/drawing/2014/main" id="{943ABEEC-3178-4534-A543-5CA64953190B}"/>
              </a:ext>
            </a:extLst>
          </p:cNvPr>
          <p:cNvSpPr>
            <a:spLocks noGrp="1"/>
          </p:cNvSpPr>
          <p:nvPr>
            <p:ph type="dt" sz="half" idx="10"/>
          </p:nvPr>
        </p:nvSpPr>
        <p:spPr/>
        <p:txBody>
          <a:bodyPr/>
          <a:lstStyle/>
          <a:p>
            <a:r>
              <a:rPr lang="en-US" dirty="0"/>
              <a:t>13 December 2022</a:t>
            </a:r>
          </a:p>
        </p:txBody>
      </p:sp>
      <p:pic>
        <p:nvPicPr>
          <p:cNvPr id="2052" name="Picture 4">
            <a:extLst>
              <a:ext uri="{FF2B5EF4-FFF2-40B4-BE49-F238E27FC236}">
                <a16:creationId xmlns:a16="http://schemas.microsoft.com/office/drawing/2014/main" id="{868A69CF-B62C-44DA-9816-B926FB1E71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103" r="-1354" b="10006"/>
          <a:stretch/>
        </p:blipFill>
        <p:spPr bwMode="auto">
          <a:xfrm>
            <a:off x="470512" y="1163225"/>
            <a:ext cx="5452196" cy="21451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8E1ED14-DAC5-49F4-B11A-456809143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252" y="3690211"/>
            <a:ext cx="4350785" cy="24473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AFFC599-8F56-4B62-8C00-2FA03108C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128" y="2057965"/>
            <a:ext cx="4579371" cy="249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920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3704DEDC-8444-B573-FFDA-9AD3D4A1DE27}"/>
              </a:ext>
            </a:extLst>
          </p:cNvPr>
          <p:cNvSpPr>
            <a:spLocks noGrp="1"/>
          </p:cNvSpPr>
          <p:nvPr>
            <p:ph type="title"/>
          </p:nvPr>
        </p:nvSpPr>
        <p:spPr>
          <a:xfrm>
            <a:off x="1987997" y="1776720"/>
            <a:ext cx="8301019" cy="1765174"/>
          </a:xfrm>
        </p:spPr>
        <p:txBody>
          <a:bodyPr/>
          <a:lstStyle/>
          <a:p>
            <a:r>
              <a:rPr lang="en-US" dirty="0"/>
              <a:t>Thank you!</a:t>
            </a:r>
          </a:p>
        </p:txBody>
      </p:sp>
      <p:sp>
        <p:nvSpPr>
          <p:cNvPr id="4" name="Date Placeholder 3"/>
          <p:cNvSpPr>
            <a:spLocks noGrp="1"/>
          </p:cNvSpPr>
          <p:nvPr>
            <p:ph type="dt" sz="half" idx="10"/>
          </p:nvPr>
        </p:nvSpPr>
        <p:spPr>
          <a:xfrm>
            <a:off x="8289269" y="6356351"/>
            <a:ext cx="2704496" cy="365125"/>
          </a:xfrm>
        </p:spPr>
        <p:txBody>
          <a:bodyPr anchor="b">
            <a:normAutofit/>
          </a:bodyPr>
          <a:lstStyle/>
          <a:p>
            <a:pPr>
              <a:spcAft>
                <a:spcPts val="600"/>
              </a:spcAft>
            </a:pPr>
            <a:r>
              <a:rPr lang="en-US" dirty="0"/>
              <a:t>13 December 2022</a:t>
            </a:r>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346038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Member ENGAGEMENT UPDATE</a:t>
            </a:r>
            <a:br>
              <a:rPr lang="en-US" dirty="0"/>
            </a:br>
            <a:r>
              <a:rPr lang="en-US" sz="1800" dirty="0"/>
              <a:t>member meeting 2022</a:t>
            </a:r>
          </a:p>
        </p:txBody>
      </p:sp>
      <p:sp>
        <p:nvSpPr>
          <p:cNvPr id="7" name="Subtitle 6"/>
          <p:cNvSpPr>
            <a:spLocks noGrp="1"/>
          </p:cNvSpPr>
          <p:nvPr>
            <p:ph type="subTitle" idx="1"/>
          </p:nvPr>
        </p:nvSpPr>
        <p:spPr/>
        <p:txBody>
          <a:bodyPr/>
          <a:lstStyle/>
          <a:p>
            <a:r>
              <a:rPr lang="en-US" dirty="0"/>
              <a:t>Nada Siratkov, Chief Experience Officer</a:t>
            </a:r>
          </a:p>
          <a:p>
            <a:endParaRPr lang="en-US" dirty="0"/>
          </a:p>
        </p:txBody>
      </p:sp>
      <p:sp>
        <p:nvSpPr>
          <p:cNvPr id="8" name="Date Placeholder 7"/>
          <p:cNvSpPr>
            <a:spLocks noGrp="1"/>
          </p:cNvSpPr>
          <p:nvPr>
            <p:ph type="dt" sz="half" idx="10"/>
          </p:nvPr>
        </p:nvSpPr>
        <p:spPr/>
        <p:txBody>
          <a:bodyPr/>
          <a:lstStyle/>
          <a:p>
            <a:r>
              <a:rPr lang="en-US" dirty="0"/>
              <a:t>13 December 2022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December 13, 2022</a:t>
            </a:r>
          </a:p>
        </p:txBody>
      </p:sp>
      <p:sp>
        <p:nvSpPr>
          <p:cNvPr id="17" name="Slide Number Placeholder 16"/>
          <p:cNvSpPr>
            <a:spLocks noGrp="1"/>
          </p:cNvSpPr>
          <p:nvPr>
            <p:ph type="sldNum" sz="quarter" idx="12"/>
          </p:nvPr>
        </p:nvSpPr>
        <p:spPr/>
        <p:txBody>
          <a:bodyPr/>
          <a:lstStyle/>
          <a:p>
            <a:fld id="{D2811952-A544-D24C-B796-A36869B3E156}" type="slidenum">
              <a:rPr/>
              <a:t>24</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sp>
        <p:nvSpPr>
          <p:cNvPr id="9" name="Title 8">
            <a:extLst>
              <a:ext uri="{FF2B5EF4-FFF2-40B4-BE49-F238E27FC236}">
                <a16:creationId xmlns:a16="http://schemas.microsoft.com/office/drawing/2014/main" id="{B997EF94-3278-4FAE-8E1C-4840A242EFC5}"/>
              </a:ext>
            </a:extLst>
          </p:cNvPr>
          <p:cNvSpPr>
            <a:spLocks noGrp="1"/>
          </p:cNvSpPr>
          <p:nvPr>
            <p:ph type="title"/>
          </p:nvPr>
        </p:nvSpPr>
        <p:spPr/>
        <p:txBody>
          <a:bodyPr/>
          <a:lstStyle/>
          <a:p>
            <a:r>
              <a:rPr lang="en-US" dirty="0"/>
              <a:t>103 years old </a:t>
            </a:r>
            <a:endParaRPr lang="en-AU" dirty="0"/>
          </a:p>
        </p:txBody>
      </p:sp>
      <p:pic>
        <p:nvPicPr>
          <p:cNvPr id="11" name="Picture 10">
            <a:extLst>
              <a:ext uri="{FF2B5EF4-FFF2-40B4-BE49-F238E27FC236}">
                <a16:creationId xmlns:a16="http://schemas.microsoft.com/office/drawing/2014/main" id="{666F69AA-B8F1-45C6-B231-66FD90FB6A66}"/>
              </a:ext>
            </a:extLst>
          </p:cNvPr>
          <p:cNvPicPr>
            <a:picLocks noChangeAspect="1"/>
          </p:cNvPicPr>
          <p:nvPr/>
        </p:nvPicPr>
        <p:blipFill>
          <a:blip r:embed="rId3"/>
          <a:stretch>
            <a:fillRect/>
          </a:stretch>
        </p:blipFill>
        <p:spPr>
          <a:xfrm>
            <a:off x="7805924" y="1136952"/>
            <a:ext cx="3455700" cy="1866839"/>
          </a:xfrm>
          <a:prstGeom prst="rect">
            <a:avLst/>
          </a:prstGeom>
        </p:spPr>
      </p:pic>
      <p:pic>
        <p:nvPicPr>
          <p:cNvPr id="12" name="Picture 11">
            <a:extLst>
              <a:ext uri="{FF2B5EF4-FFF2-40B4-BE49-F238E27FC236}">
                <a16:creationId xmlns:a16="http://schemas.microsoft.com/office/drawing/2014/main" id="{31F9831F-BAEB-4FCD-A112-41287C676B37}"/>
              </a:ext>
            </a:extLst>
          </p:cNvPr>
          <p:cNvPicPr/>
          <p:nvPr/>
        </p:nvPicPr>
        <p:blipFill rotWithShape="1">
          <a:blip r:embed="rId4"/>
          <a:srcRect r="3044" b="-1"/>
          <a:stretch/>
        </p:blipFill>
        <p:spPr>
          <a:xfrm>
            <a:off x="6916293" y="2487168"/>
            <a:ext cx="4697730" cy="4215384"/>
          </a:xfrm>
          <a:prstGeom prst="rect">
            <a:avLst/>
          </a:prstGeom>
          <a:effectLst>
            <a:softEdge rad="533400"/>
          </a:effectLst>
        </p:spPr>
      </p:pic>
      <p:sp>
        <p:nvSpPr>
          <p:cNvPr id="13" name="Content Placeholder 2">
            <a:extLst>
              <a:ext uri="{FF2B5EF4-FFF2-40B4-BE49-F238E27FC236}">
                <a16:creationId xmlns:a16="http://schemas.microsoft.com/office/drawing/2014/main" id="{A21BDBDA-7DEF-4D6C-8422-9E5C8168026F}"/>
              </a:ext>
            </a:extLst>
          </p:cNvPr>
          <p:cNvSpPr txBox="1">
            <a:spLocks/>
          </p:cNvSpPr>
          <p:nvPr/>
        </p:nvSpPr>
        <p:spPr>
          <a:xfrm>
            <a:off x="1118997" y="1971294"/>
            <a:ext cx="5476520" cy="4137050"/>
          </a:xfrm>
          <a:prstGeom prst="rect">
            <a:avLst/>
          </a:prstGeom>
        </p:spPr>
        <p:txBody>
          <a:bodyPr>
            <a:normAutofit/>
          </a:bodyPr>
          <a:lstStyle>
            <a:lvl1pPr marL="342900" indent="-342900" algn="l" defTabSz="457200" rtl="0" eaLnBrk="1" latinLnBrk="0" hangingPunct="1">
              <a:spcBef>
                <a:spcPct val="20000"/>
              </a:spcBef>
              <a:buFontTx/>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AU" sz="2000" b="1" dirty="0">
                <a:solidFill>
                  <a:srgbClr val="18427B"/>
                </a:solidFill>
              </a:rPr>
              <a:t>State Super marked 100 years of the organisation in 2019</a:t>
            </a:r>
            <a:r>
              <a:rPr lang="en-AU" sz="2000" dirty="0">
                <a:solidFill>
                  <a:srgbClr val="18427B"/>
                </a:solidFill>
              </a:rPr>
              <a:t>.</a:t>
            </a:r>
          </a:p>
          <a:p>
            <a:endParaRPr lang="en-AU" dirty="0">
              <a:solidFill>
                <a:srgbClr val="18427B"/>
              </a:solidFill>
            </a:endParaRPr>
          </a:p>
          <a:p>
            <a:pPr marL="285750" indent="-285750">
              <a:buFont typeface="Arial" panose="020B0604020202020204" pitchFamily="34" charset="0"/>
              <a:buChar char="•"/>
            </a:pPr>
            <a:r>
              <a:rPr lang="en-AU" dirty="0">
                <a:solidFill>
                  <a:srgbClr val="18427B"/>
                </a:solidFill>
              </a:rPr>
              <a:t>NSW Government started the scheme on           </a:t>
            </a:r>
            <a:r>
              <a:rPr lang="en-AU" b="1" dirty="0">
                <a:solidFill>
                  <a:srgbClr val="18427B"/>
                </a:solidFill>
              </a:rPr>
              <a:t> 1 July 1919</a:t>
            </a:r>
            <a:r>
              <a:rPr lang="en-AU" dirty="0">
                <a:solidFill>
                  <a:srgbClr val="18427B"/>
                </a:solidFill>
              </a:rPr>
              <a:t> under the Superannuation Act (1916). </a:t>
            </a:r>
          </a:p>
          <a:p>
            <a:pPr marL="285750" indent="-285750">
              <a:buFont typeface="Arial" panose="020B0604020202020204" pitchFamily="34" charset="0"/>
              <a:buChar char="•"/>
            </a:pPr>
            <a:r>
              <a:rPr lang="en-AU" dirty="0">
                <a:solidFill>
                  <a:srgbClr val="18427B"/>
                </a:solidFill>
              </a:rPr>
              <a:t>Compulsory for permanent, salaried employees of the NSW public service and teaching service.</a:t>
            </a:r>
          </a:p>
          <a:p>
            <a:pPr marL="285750" indent="-285750">
              <a:buFont typeface="Arial" panose="020B0604020202020204" pitchFamily="34" charset="0"/>
              <a:buChar char="•"/>
            </a:pPr>
            <a:r>
              <a:rPr lang="en-AU" dirty="0">
                <a:solidFill>
                  <a:srgbClr val="18427B"/>
                </a:solidFill>
              </a:rPr>
              <a:t>Provided for a “Defined Benefit” pension at retirement (and invalidity/death pension).</a:t>
            </a:r>
          </a:p>
          <a:p>
            <a:pPr marL="285750" indent="-285750">
              <a:buFont typeface="Arial" panose="020B0604020202020204" pitchFamily="34" charset="0"/>
              <a:buChar char="•"/>
            </a:pPr>
            <a:r>
              <a:rPr lang="en-AU" dirty="0">
                <a:solidFill>
                  <a:srgbClr val="18427B"/>
                </a:solidFill>
              </a:rPr>
              <a:t>Reversionary pension for the female spouses of members.</a:t>
            </a:r>
          </a:p>
          <a:p>
            <a:pPr marL="285750" indent="-285750">
              <a:buFont typeface="Arial" panose="020B0604020202020204" pitchFamily="34" charset="0"/>
              <a:buChar char="•"/>
            </a:pPr>
            <a:endParaRPr lang="en-AU" sz="1500" dirty="0">
              <a:solidFill>
                <a:srgbClr val="18427B"/>
              </a:solidFill>
            </a:endParaRPr>
          </a:p>
        </p:txBody>
      </p:sp>
    </p:spTree>
    <p:extLst>
      <p:ext uri="{BB962C8B-B14F-4D97-AF65-F5344CB8AC3E}">
        <p14:creationId xmlns:p14="http://schemas.microsoft.com/office/powerpoint/2010/main" val="1987112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4529-F2A6-1531-BC08-BD4932618F16}"/>
              </a:ext>
            </a:extLst>
          </p:cNvPr>
          <p:cNvSpPr>
            <a:spLocks noGrp="1"/>
          </p:cNvSpPr>
          <p:nvPr>
            <p:ph type="title"/>
          </p:nvPr>
        </p:nvSpPr>
        <p:spPr/>
        <p:txBody>
          <a:bodyPr/>
          <a:lstStyle/>
          <a:p>
            <a:r>
              <a:rPr lang="en-US" dirty="0"/>
              <a:t>Our dna</a:t>
            </a:r>
          </a:p>
        </p:txBody>
      </p:sp>
      <p:sp>
        <p:nvSpPr>
          <p:cNvPr id="4" name="Date Placeholder 3"/>
          <p:cNvSpPr>
            <a:spLocks noGrp="1"/>
          </p:cNvSpPr>
          <p:nvPr>
            <p:ph type="dt" sz="half" idx="10"/>
          </p:nvPr>
        </p:nvSpPr>
        <p:spPr/>
        <p:txBody>
          <a:bodyPr/>
          <a:lstStyle/>
          <a:p>
            <a:r>
              <a:rPr lang="en-US" dirty="0"/>
              <a:t>December 13, 2022</a:t>
            </a:r>
          </a:p>
        </p:txBody>
      </p:sp>
      <p:sp>
        <p:nvSpPr>
          <p:cNvPr id="17" name="Slide Number Placeholder 16"/>
          <p:cNvSpPr>
            <a:spLocks noGrp="1"/>
          </p:cNvSpPr>
          <p:nvPr>
            <p:ph type="sldNum" sz="quarter" idx="12"/>
          </p:nvPr>
        </p:nvSpPr>
        <p:spPr/>
        <p:txBody>
          <a:bodyPr/>
          <a:lstStyle/>
          <a:p>
            <a:fld id="{D2811952-A544-D24C-B796-A36869B3E156}" type="slidenum">
              <a:rPr/>
              <a:t>25</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grpSp>
        <p:nvGrpSpPr>
          <p:cNvPr id="134" name="Group 133">
            <a:extLst>
              <a:ext uri="{FF2B5EF4-FFF2-40B4-BE49-F238E27FC236}">
                <a16:creationId xmlns:a16="http://schemas.microsoft.com/office/drawing/2014/main" id="{52E355E5-42C8-4084-AAD7-1D893430937A}"/>
              </a:ext>
            </a:extLst>
          </p:cNvPr>
          <p:cNvGrpSpPr>
            <a:grpSpLocks noChangeAspect="1"/>
          </p:cNvGrpSpPr>
          <p:nvPr/>
        </p:nvGrpSpPr>
        <p:grpSpPr>
          <a:xfrm>
            <a:off x="755096" y="1642958"/>
            <a:ext cx="10681808" cy="4383087"/>
            <a:chOff x="1192213" y="2298700"/>
            <a:chExt cx="9710737" cy="3984625"/>
          </a:xfrm>
        </p:grpSpPr>
        <p:sp>
          <p:nvSpPr>
            <p:cNvPr id="135" name="TextBox 134">
              <a:extLst>
                <a:ext uri="{FF2B5EF4-FFF2-40B4-BE49-F238E27FC236}">
                  <a16:creationId xmlns:a16="http://schemas.microsoft.com/office/drawing/2014/main" id="{A8081E9A-F991-4ED2-BDA5-4F5B1C0F0504}"/>
                </a:ext>
              </a:extLst>
            </p:cNvPr>
            <p:cNvSpPr txBox="1"/>
            <p:nvPr/>
          </p:nvSpPr>
          <p:spPr>
            <a:xfrm>
              <a:off x="8805863" y="5003800"/>
              <a:ext cx="2097087" cy="1200150"/>
            </a:xfrm>
            <a:prstGeom prst="rect">
              <a:avLst/>
            </a:prstGeom>
            <a:noFill/>
          </p:spPr>
          <p:txBody>
            <a:bodyPr>
              <a:spAutoFit/>
            </a:bodyPr>
            <a:lstStyle/>
            <a:p>
              <a:pPr algn="ctr" eaLnBrk="1" fontAlgn="auto" hangingPunct="1">
                <a:spcBef>
                  <a:spcPts val="0"/>
                </a:spcBef>
                <a:spcAft>
                  <a:spcPts val="0"/>
                </a:spcAft>
                <a:defRPr/>
              </a:pPr>
              <a:r>
                <a:rPr lang="en-US" sz="2400" dirty="0">
                  <a:solidFill>
                    <a:srgbClr val="00447C"/>
                  </a:solidFill>
                  <a:latin typeface="+mj-lt"/>
                </a:rPr>
                <a:t>State Super (SAS Trustee Corporation)</a:t>
              </a:r>
            </a:p>
          </p:txBody>
        </p:sp>
        <p:sp>
          <p:nvSpPr>
            <p:cNvPr id="136" name="TextBox 135">
              <a:extLst>
                <a:ext uri="{FF2B5EF4-FFF2-40B4-BE49-F238E27FC236}">
                  <a16:creationId xmlns:a16="http://schemas.microsoft.com/office/drawing/2014/main" id="{FA8C4B34-4A7B-4F6A-9D94-6C475DCA86DD}"/>
                </a:ext>
              </a:extLst>
            </p:cNvPr>
            <p:cNvSpPr txBox="1"/>
            <p:nvPr/>
          </p:nvSpPr>
          <p:spPr>
            <a:xfrm>
              <a:off x="6892925" y="4198938"/>
              <a:ext cx="2198688" cy="1200329"/>
            </a:xfrm>
            <a:prstGeom prst="rect">
              <a:avLst/>
            </a:prstGeom>
            <a:noFill/>
          </p:spPr>
          <p:txBody>
            <a:bodyPr>
              <a:spAutoFit/>
            </a:bodyPr>
            <a:lstStyle/>
            <a:p>
              <a:pPr algn="ctr" eaLnBrk="1" fontAlgn="auto" hangingPunct="1">
                <a:spcBef>
                  <a:spcPts val="0"/>
                </a:spcBef>
                <a:spcAft>
                  <a:spcPts val="0"/>
                </a:spcAft>
                <a:defRPr/>
              </a:pPr>
              <a:r>
                <a:rPr lang="en-US" sz="2400" dirty="0">
                  <a:solidFill>
                    <a:srgbClr val="00447C"/>
                  </a:solidFill>
                  <a:latin typeface="Univers Condensed Light" panose="020B0604020202020204" pitchFamily="34" charset="0"/>
                </a:rPr>
                <a:t>State Authorities Superannuation Board</a:t>
              </a:r>
            </a:p>
          </p:txBody>
        </p:sp>
        <p:sp>
          <p:nvSpPr>
            <p:cNvPr id="137" name="TextBox 136">
              <a:extLst>
                <a:ext uri="{FF2B5EF4-FFF2-40B4-BE49-F238E27FC236}">
                  <a16:creationId xmlns:a16="http://schemas.microsoft.com/office/drawing/2014/main" id="{31A8786C-10F7-485F-B088-4AD06B3E5C30}"/>
                </a:ext>
              </a:extLst>
            </p:cNvPr>
            <p:cNvSpPr txBox="1"/>
            <p:nvPr/>
          </p:nvSpPr>
          <p:spPr>
            <a:xfrm>
              <a:off x="5000625" y="4959350"/>
              <a:ext cx="2200275" cy="1323975"/>
            </a:xfrm>
            <a:prstGeom prst="rect">
              <a:avLst/>
            </a:prstGeom>
            <a:noFill/>
          </p:spPr>
          <p:txBody>
            <a:bodyPr>
              <a:spAutoFit/>
            </a:bodyPr>
            <a:lstStyle/>
            <a:p>
              <a:pPr algn="ctr" eaLnBrk="1" fontAlgn="auto" hangingPunct="1">
                <a:spcBef>
                  <a:spcPts val="0"/>
                </a:spcBef>
                <a:spcAft>
                  <a:spcPts val="0"/>
                </a:spcAft>
                <a:defRPr/>
              </a:pPr>
              <a:r>
                <a:rPr lang="en-US" sz="2000" dirty="0">
                  <a:solidFill>
                    <a:srgbClr val="00447C"/>
                  </a:solidFill>
                  <a:latin typeface="Bauhaus 93" panose="04030905020B02020C02" pitchFamily="82" charset="0"/>
                </a:rPr>
                <a:t>State Public Service Superannuation Board </a:t>
              </a:r>
            </a:p>
          </p:txBody>
        </p:sp>
        <p:sp>
          <p:nvSpPr>
            <p:cNvPr id="138" name="TextBox 137">
              <a:extLst>
                <a:ext uri="{FF2B5EF4-FFF2-40B4-BE49-F238E27FC236}">
                  <a16:creationId xmlns:a16="http://schemas.microsoft.com/office/drawing/2014/main" id="{60BCB02F-65AB-468E-9EEA-EC326A4E436B}"/>
                </a:ext>
              </a:extLst>
            </p:cNvPr>
            <p:cNvSpPr txBox="1"/>
            <p:nvPr/>
          </p:nvSpPr>
          <p:spPr>
            <a:xfrm>
              <a:off x="3090863" y="4230688"/>
              <a:ext cx="2238375" cy="1016000"/>
            </a:xfrm>
            <a:prstGeom prst="rect">
              <a:avLst/>
            </a:prstGeom>
            <a:noFill/>
          </p:spPr>
          <p:txBody>
            <a:bodyPr>
              <a:spAutoFit/>
            </a:bodyPr>
            <a:lstStyle/>
            <a:p>
              <a:pPr algn="ctr" eaLnBrk="1" fontAlgn="auto" hangingPunct="1">
                <a:spcBef>
                  <a:spcPts val="0"/>
                </a:spcBef>
                <a:spcAft>
                  <a:spcPts val="0"/>
                </a:spcAft>
                <a:defRPr/>
              </a:pPr>
              <a:r>
                <a:rPr lang="en-US" sz="2000" dirty="0">
                  <a:solidFill>
                    <a:srgbClr val="00447C"/>
                  </a:solidFill>
                  <a:latin typeface="Bookman Old Style" panose="02050604050505020204" pitchFamily="18" charset="0"/>
                </a:rPr>
                <a:t>State Superannuation Board</a:t>
              </a:r>
            </a:p>
          </p:txBody>
        </p:sp>
        <p:sp>
          <p:nvSpPr>
            <p:cNvPr id="139" name="TextBox 138">
              <a:extLst>
                <a:ext uri="{FF2B5EF4-FFF2-40B4-BE49-F238E27FC236}">
                  <a16:creationId xmlns:a16="http://schemas.microsoft.com/office/drawing/2014/main" id="{500E02F2-BE02-4732-8387-1561D78AF165}"/>
                </a:ext>
              </a:extLst>
            </p:cNvPr>
            <p:cNvSpPr txBox="1"/>
            <p:nvPr/>
          </p:nvSpPr>
          <p:spPr>
            <a:xfrm>
              <a:off x="1192213" y="4937125"/>
              <a:ext cx="2097087" cy="1246188"/>
            </a:xfrm>
            <a:prstGeom prst="rect">
              <a:avLst/>
            </a:prstGeom>
            <a:noFill/>
          </p:spPr>
          <p:txBody>
            <a:bodyPr>
              <a:spAutoFit/>
            </a:bodyPr>
            <a:lstStyle/>
            <a:p>
              <a:pPr algn="ctr" eaLnBrk="1" fontAlgn="auto" hangingPunct="1">
                <a:spcBef>
                  <a:spcPts val="0"/>
                </a:spcBef>
                <a:spcAft>
                  <a:spcPts val="0"/>
                </a:spcAft>
                <a:defRPr/>
              </a:pPr>
              <a:r>
                <a:rPr lang="en-US" sz="2500" dirty="0">
                  <a:solidFill>
                    <a:srgbClr val="00447C"/>
                  </a:solidFill>
                  <a:latin typeface="Edwardian Script ITC" panose="030303020407070D0804" pitchFamily="66" charset="0"/>
                </a:rPr>
                <a:t>State Provident Fund Management Board</a:t>
              </a:r>
            </a:p>
          </p:txBody>
        </p:sp>
        <p:grpSp>
          <p:nvGrpSpPr>
            <p:cNvPr id="140" name="Group 3">
              <a:extLst>
                <a:ext uri="{FF2B5EF4-FFF2-40B4-BE49-F238E27FC236}">
                  <a16:creationId xmlns:a16="http://schemas.microsoft.com/office/drawing/2014/main" id="{4FA99ACC-FBBF-4236-B3B1-F2AFE6B0DE17}"/>
                </a:ext>
              </a:extLst>
            </p:cNvPr>
            <p:cNvGrpSpPr>
              <a:grpSpLocks/>
            </p:cNvGrpSpPr>
            <p:nvPr/>
          </p:nvGrpSpPr>
          <p:grpSpPr bwMode="auto">
            <a:xfrm>
              <a:off x="1327150" y="2298700"/>
              <a:ext cx="7597775" cy="2624138"/>
              <a:chOff x="3341901" y="3952567"/>
              <a:chExt cx="16093066" cy="5561603"/>
            </a:xfrm>
          </p:grpSpPr>
          <p:grpSp>
            <p:nvGrpSpPr>
              <p:cNvPr id="145" name="Group 4">
                <a:extLst>
                  <a:ext uri="{FF2B5EF4-FFF2-40B4-BE49-F238E27FC236}">
                    <a16:creationId xmlns:a16="http://schemas.microsoft.com/office/drawing/2014/main" id="{B4CC09F5-9ACD-413C-9B31-C46FFB319F8B}"/>
                  </a:ext>
                </a:extLst>
              </p:cNvPr>
              <p:cNvGrpSpPr>
                <a:grpSpLocks/>
              </p:cNvGrpSpPr>
              <p:nvPr/>
            </p:nvGrpSpPr>
            <p:grpSpPr bwMode="auto">
              <a:xfrm>
                <a:off x="3341901" y="3952567"/>
                <a:ext cx="16093066" cy="1857232"/>
                <a:chOff x="3341901" y="3952567"/>
                <a:chExt cx="16093066" cy="1857232"/>
              </a:xfrm>
            </p:grpSpPr>
            <p:sp>
              <p:nvSpPr>
                <p:cNvPr id="162" name="Rectangle 161">
                  <a:extLst>
                    <a:ext uri="{FF2B5EF4-FFF2-40B4-BE49-F238E27FC236}">
                      <a16:creationId xmlns:a16="http://schemas.microsoft.com/office/drawing/2014/main" id="{14572F91-5CCC-47F2-ABAD-F6FFD6BE9607}"/>
                    </a:ext>
                  </a:extLst>
                </p:cNvPr>
                <p:cNvSpPr/>
                <p:nvPr/>
              </p:nvSpPr>
              <p:spPr>
                <a:xfrm>
                  <a:off x="3341901" y="3952567"/>
                  <a:ext cx="4024949" cy="1857232"/>
                </a:xfrm>
                <a:prstGeom prst="rect">
                  <a:avLst/>
                </a:prstGeom>
                <a:solidFill>
                  <a:srgbClr val="007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3" name="Rectangle 162">
                  <a:extLst>
                    <a:ext uri="{FF2B5EF4-FFF2-40B4-BE49-F238E27FC236}">
                      <a16:creationId xmlns:a16="http://schemas.microsoft.com/office/drawing/2014/main" id="{49E1C2CB-4602-417C-BC4B-CB8F52A72DCB}"/>
                    </a:ext>
                  </a:extLst>
                </p:cNvPr>
                <p:cNvSpPr/>
                <p:nvPr/>
              </p:nvSpPr>
              <p:spPr>
                <a:xfrm>
                  <a:off x="7366850" y="3952567"/>
                  <a:ext cx="4021585" cy="1857232"/>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4" name="Rectangle 163">
                  <a:extLst>
                    <a:ext uri="{FF2B5EF4-FFF2-40B4-BE49-F238E27FC236}">
                      <a16:creationId xmlns:a16="http://schemas.microsoft.com/office/drawing/2014/main" id="{EC8A4D6D-D7CD-4ECB-A1FB-D826D39F0C66}"/>
                    </a:ext>
                  </a:extLst>
                </p:cNvPr>
                <p:cNvSpPr/>
                <p:nvPr/>
              </p:nvSpPr>
              <p:spPr>
                <a:xfrm>
                  <a:off x="11388435" y="3952567"/>
                  <a:ext cx="4024947" cy="1857232"/>
                </a:xfrm>
                <a:prstGeom prst="rect">
                  <a:avLst/>
                </a:prstGeom>
                <a:solidFill>
                  <a:srgbClr val="B30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5" name="Rectangle 164">
                  <a:extLst>
                    <a:ext uri="{FF2B5EF4-FFF2-40B4-BE49-F238E27FC236}">
                      <a16:creationId xmlns:a16="http://schemas.microsoft.com/office/drawing/2014/main" id="{7790EF3C-92D4-428D-A6E2-66A8A8B584B0}"/>
                    </a:ext>
                  </a:extLst>
                </p:cNvPr>
                <p:cNvSpPr/>
                <p:nvPr/>
              </p:nvSpPr>
              <p:spPr>
                <a:xfrm>
                  <a:off x="15413382" y="3952567"/>
                  <a:ext cx="4021585" cy="1857232"/>
                </a:xfrm>
                <a:prstGeom prst="rect">
                  <a:avLst/>
                </a:prstGeom>
                <a:solidFill>
                  <a:srgbClr val="C2B5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146" name="TextBox 9">
                <a:extLst>
                  <a:ext uri="{FF2B5EF4-FFF2-40B4-BE49-F238E27FC236}">
                    <a16:creationId xmlns:a16="http://schemas.microsoft.com/office/drawing/2014/main" id="{CC81ED4F-65C2-44CF-BF36-AC8FB01E90C1}"/>
                  </a:ext>
                </a:extLst>
              </p:cNvPr>
              <p:cNvSpPr txBox="1">
                <a:spLocks noChangeArrowheads="1"/>
              </p:cNvSpPr>
              <p:nvPr/>
            </p:nvSpPr>
            <p:spPr bwMode="auto">
              <a:xfrm>
                <a:off x="3341901" y="4474073"/>
                <a:ext cx="4024949" cy="847867"/>
              </a:xfrm>
              <a:prstGeom prst="rect">
                <a:avLst/>
              </a:prstGeom>
              <a:solidFill>
                <a:srgbClr val="007161"/>
              </a:solidFill>
              <a:ln>
                <a:noFill/>
              </a:ln>
            </p:spPr>
            <p:txBody>
              <a:bodyPr>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fontAlgn="auto" hangingPunct="1">
                  <a:spcBef>
                    <a:spcPts val="0"/>
                  </a:spcBef>
                  <a:spcAft>
                    <a:spcPts val="0"/>
                  </a:spcAft>
                  <a:defRPr/>
                </a:pPr>
                <a:r>
                  <a:rPr lang="en-US" sz="2000" dirty="0">
                    <a:solidFill>
                      <a:schemeClr val="bg1"/>
                    </a:solidFill>
                    <a:latin typeface="+mn-lt"/>
                  </a:rPr>
                  <a:t>1919</a:t>
                </a:r>
              </a:p>
            </p:txBody>
          </p:sp>
          <p:sp>
            <p:nvSpPr>
              <p:cNvPr id="147" name="TextBox 9">
                <a:extLst>
                  <a:ext uri="{FF2B5EF4-FFF2-40B4-BE49-F238E27FC236}">
                    <a16:creationId xmlns:a16="http://schemas.microsoft.com/office/drawing/2014/main" id="{08A89578-1276-4ED8-BB40-A681B18451F8}"/>
                  </a:ext>
                </a:extLst>
              </p:cNvPr>
              <p:cNvSpPr txBox="1">
                <a:spLocks noChangeArrowheads="1"/>
              </p:cNvSpPr>
              <p:nvPr/>
            </p:nvSpPr>
            <p:spPr bwMode="auto">
              <a:xfrm>
                <a:off x="7366850" y="4484166"/>
                <a:ext cx="4021585" cy="844503"/>
              </a:xfrm>
              <a:prstGeom prst="rect">
                <a:avLst/>
              </a:prstGeom>
              <a:noFill/>
              <a:ln>
                <a:noFill/>
              </a:ln>
            </p:spPr>
            <p:txBody>
              <a:bodyPr>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fontAlgn="auto" hangingPunct="1">
                  <a:spcBef>
                    <a:spcPts val="0"/>
                  </a:spcBef>
                  <a:spcAft>
                    <a:spcPts val="0"/>
                  </a:spcAft>
                  <a:defRPr/>
                </a:pPr>
                <a:r>
                  <a:rPr lang="en-US" sz="2000" dirty="0">
                    <a:solidFill>
                      <a:schemeClr val="bg1"/>
                    </a:solidFill>
                    <a:latin typeface="+mn-lt"/>
                  </a:rPr>
                  <a:t>1919 - 1985</a:t>
                </a:r>
              </a:p>
            </p:txBody>
          </p:sp>
          <p:sp>
            <p:nvSpPr>
              <p:cNvPr id="148" name="TextBox 9">
                <a:extLst>
                  <a:ext uri="{FF2B5EF4-FFF2-40B4-BE49-F238E27FC236}">
                    <a16:creationId xmlns:a16="http://schemas.microsoft.com/office/drawing/2014/main" id="{886455C6-332B-4AED-927B-942AEF8FC5EA}"/>
                  </a:ext>
                </a:extLst>
              </p:cNvPr>
              <p:cNvSpPr txBox="1">
                <a:spLocks noChangeArrowheads="1"/>
              </p:cNvSpPr>
              <p:nvPr/>
            </p:nvSpPr>
            <p:spPr bwMode="auto">
              <a:xfrm>
                <a:off x="11388435" y="4484166"/>
                <a:ext cx="4024947" cy="844503"/>
              </a:xfrm>
              <a:prstGeom prst="rect">
                <a:avLst/>
              </a:prstGeom>
              <a:solidFill>
                <a:srgbClr val="B30838"/>
              </a:solidFill>
              <a:ln>
                <a:noFill/>
              </a:ln>
            </p:spPr>
            <p:txBody>
              <a:bodyPr>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fontAlgn="auto" hangingPunct="1">
                  <a:spcBef>
                    <a:spcPts val="0"/>
                  </a:spcBef>
                  <a:spcAft>
                    <a:spcPts val="0"/>
                  </a:spcAft>
                  <a:defRPr/>
                </a:pPr>
                <a:r>
                  <a:rPr lang="en-US" sz="2000" dirty="0">
                    <a:solidFill>
                      <a:schemeClr val="bg1"/>
                    </a:solidFill>
                    <a:latin typeface="+mn-lt"/>
                  </a:rPr>
                  <a:t>1985 - 1988</a:t>
                </a:r>
              </a:p>
            </p:txBody>
          </p:sp>
          <p:sp>
            <p:nvSpPr>
              <p:cNvPr id="149" name="TextBox 9">
                <a:extLst>
                  <a:ext uri="{FF2B5EF4-FFF2-40B4-BE49-F238E27FC236}">
                    <a16:creationId xmlns:a16="http://schemas.microsoft.com/office/drawing/2014/main" id="{7DC62B67-3792-493B-AF5D-5AA380E00ED7}"/>
                  </a:ext>
                </a:extLst>
              </p:cNvPr>
              <p:cNvSpPr txBox="1">
                <a:spLocks noChangeArrowheads="1"/>
              </p:cNvSpPr>
              <p:nvPr/>
            </p:nvSpPr>
            <p:spPr bwMode="auto">
              <a:xfrm>
                <a:off x="15413382" y="4484165"/>
                <a:ext cx="4021585" cy="770904"/>
              </a:xfrm>
              <a:prstGeom prst="rect">
                <a:avLst/>
              </a:prstGeom>
              <a:noFill/>
              <a:ln>
                <a:noFill/>
              </a:ln>
            </p:spPr>
            <p:txBody>
              <a:bodyPr>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fontAlgn="auto" hangingPunct="1">
                  <a:spcBef>
                    <a:spcPts val="0"/>
                  </a:spcBef>
                  <a:spcAft>
                    <a:spcPts val="0"/>
                  </a:spcAft>
                  <a:defRPr/>
                </a:pPr>
                <a:r>
                  <a:rPr lang="en-US" sz="2000" dirty="0">
                    <a:solidFill>
                      <a:schemeClr val="bg1"/>
                    </a:solidFill>
                    <a:latin typeface="+mn-lt"/>
                  </a:rPr>
                  <a:t>1988 </a:t>
                </a:r>
                <a:r>
                  <a:rPr lang="en-US" sz="2000">
                    <a:solidFill>
                      <a:schemeClr val="bg1"/>
                    </a:solidFill>
                    <a:latin typeface="+mn-lt"/>
                  </a:rPr>
                  <a:t>- 1996</a:t>
                </a:r>
                <a:endParaRPr lang="en-US" sz="2000" dirty="0">
                  <a:solidFill>
                    <a:schemeClr val="bg1"/>
                  </a:solidFill>
                  <a:latin typeface="+mn-lt"/>
                </a:endParaRPr>
              </a:p>
            </p:txBody>
          </p:sp>
          <p:sp>
            <p:nvSpPr>
              <p:cNvPr id="150" name="Oval 149">
                <a:extLst>
                  <a:ext uri="{FF2B5EF4-FFF2-40B4-BE49-F238E27FC236}">
                    <a16:creationId xmlns:a16="http://schemas.microsoft.com/office/drawing/2014/main" id="{3FE7F110-46DE-4555-8084-66FB3CE1D43C}"/>
                  </a:ext>
                </a:extLst>
              </p:cNvPr>
              <p:cNvSpPr/>
              <p:nvPr/>
            </p:nvSpPr>
            <p:spPr>
              <a:xfrm>
                <a:off x="9219602" y="5924194"/>
                <a:ext cx="366517" cy="366737"/>
              </a:xfrm>
              <a:prstGeom prst="ellipse">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51" name="Straight Connector 150">
                <a:extLst>
                  <a:ext uri="{FF2B5EF4-FFF2-40B4-BE49-F238E27FC236}">
                    <a16:creationId xmlns:a16="http://schemas.microsoft.com/office/drawing/2014/main" id="{B107B31C-3599-4EBD-BB42-4026F8F29896}"/>
                  </a:ext>
                </a:extLst>
              </p:cNvPr>
              <p:cNvCxnSpPr/>
              <p:nvPr/>
            </p:nvCxnSpPr>
            <p:spPr>
              <a:xfrm flipV="1">
                <a:off x="9384368" y="6270743"/>
                <a:ext cx="0" cy="783939"/>
              </a:xfrm>
              <a:prstGeom prst="line">
                <a:avLst/>
              </a:prstGeom>
              <a:solidFill>
                <a:srgbClr val="EBA720"/>
              </a:solidFill>
              <a:ln>
                <a:solidFill>
                  <a:srgbClr val="F961AC"/>
                </a:solidFill>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189B57CB-103A-43CF-8F44-26E44478A0D8}"/>
                  </a:ext>
                </a:extLst>
              </p:cNvPr>
              <p:cNvSpPr/>
              <p:nvPr/>
            </p:nvSpPr>
            <p:spPr>
              <a:xfrm>
                <a:off x="8947239" y="7051319"/>
                <a:ext cx="914608" cy="915158"/>
              </a:xfrm>
              <a:prstGeom prst="ellipse">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3" name="Oval 152">
                <a:extLst>
                  <a:ext uri="{FF2B5EF4-FFF2-40B4-BE49-F238E27FC236}">
                    <a16:creationId xmlns:a16="http://schemas.microsoft.com/office/drawing/2014/main" id="{2EBC54E7-352E-4FAB-9032-F62912133374}"/>
                  </a:ext>
                </a:extLst>
              </p:cNvPr>
              <p:cNvSpPr/>
              <p:nvPr/>
            </p:nvSpPr>
            <p:spPr>
              <a:xfrm>
                <a:off x="17259411" y="5957839"/>
                <a:ext cx="363153" cy="366737"/>
              </a:xfrm>
              <a:prstGeom prst="ellipse">
                <a:avLst/>
              </a:prstGeom>
              <a:solidFill>
                <a:srgbClr val="C2B5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54" name="Straight Connector 153">
                <a:extLst>
                  <a:ext uri="{FF2B5EF4-FFF2-40B4-BE49-F238E27FC236}">
                    <a16:creationId xmlns:a16="http://schemas.microsoft.com/office/drawing/2014/main" id="{5D780F05-42B5-4EAF-A1DC-1018976E6064}"/>
                  </a:ext>
                </a:extLst>
              </p:cNvPr>
              <p:cNvCxnSpPr/>
              <p:nvPr/>
            </p:nvCxnSpPr>
            <p:spPr>
              <a:xfrm flipV="1">
                <a:off x="17440988" y="6304389"/>
                <a:ext cx="0" cy="783939"/>
              </a:xfrm>
              <a:prstGeom prst="line">
                <a:avLst/>
              </a:prstGeom>
              <a:solidFill>
                <a:srgbClr val="ED6C25"/>
              </a:solidFill>
              <a:ln>
                <a:solidFill>
                  <a:srgbClr val="656867"/>
                </a:solidFill>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12F458D2-182C-41A9-94DC-03C4C90514AB}"/>
                  </a:ext>
                </a:extLst>
              </p:cNvPr>
              <p:cNvSpPr/>
              <p:nvPr/>
            </p:nvSpPr>
            <p:spPr>
              <a:xfrm>
                <a:off x="17003859" y="7088328"/>
                <a:ext cx="914608" cy="911794"/>
              </a:xfrm>
              <a:prstGeom prst="ellipse">
                <a:avLst/>
              </a:prstGeom>
              <a:solidFill>
                <a:srgbClr val="C2B5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6" name="Oval 155">
                <a:extLst>
                  <a:ext uri="{FF2B5EF4-FFF2-40B4-BE49-F238E27FC236}">
                    <a16:creationId xmlns:a16="http://schemas.microsoft.com/office/drawing/2014/main" id="{D3E75693-058F-4980-BD6A-CD4C5A0EC247}"/>
                  </a:ext>
                </a:extLst>
              </p:cNvPr>
              <p:cNvSpPr/>
              <p:nvPr/>
            </p:nvSpPr>
            <p:spPr>
              <a:xfrm>
                <a:off x="13251276" y="5920830"/>
                <a:ext cx="363153" cy="366735"/>
              </a:xfrm>
              <a:prstGeom prst="ellipse">
                <a:avLst/>
              </a:prstGeom>
              <a:solidFill>
                <a:srgbClr val="B30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57" name="Straight Connector 156">
                <a:extLst>
                  <a:ext uri="{FF2B5EF4-FFF2-40B4-BE49-F238E27FC236}">
                    <a16:creationId xmlns:a16="http://schemas.microsoft.com/office/drawing/2014/main" id="{C409DB96-9673-4B7C-ABC3-C68855E11E5B}"/>
                  </a:ext>
                </a:extLst>
              </p:cNvPr>
              <p:cNvCxnSpPr/>
              <p:nvPr/>
            </p:nvCxnSpPr>
            <p:spPr>
              <a:xfrm flipV="1">
                <a:off x="13412678" y="6243827"/>
                <a:ext cx="0" cy="2651266"/>
              </a:xfrm>
              <a:prstGeom prst="line">
                <a:avLst/>
              </a:prstGeom>
              <a:solidFill>
                <a:srgbClr val="6CACDE"/>
              </a:solidFill>
              <a:ln>
                <a:solidFill>
                  <a:srgbClr val="F988BE"/>
                </a:solidFill>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6321C87D-319D-4255-ABE5-48853E1D531D}"/>
                  </a:ext>
                </a:extLst>
              </p:cNvPr>
              <p:cNvSpPr/>
              <p:nvPr/>
            </p:nvSpPr>
            <p:spPr>
              <a:xfrm>
                <a:off x="12975549" y="8592283"/>
                <a:ext cx="914608" cy="911792"/>
              </a:xfrm>
              <a:prstGeom prst="ellipse">
                <a:avLst/>
              </a:prstGeom>
              <a:solidFill>
                <a:srgbClr val="B30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9" name="Oval 158">
                <a:extLst>
                  <a:ext uri="{FF2B5EF4-FFF2-40B4-BE49-F238E27FC236}">
                    <a16:creationId xmlns:a16="http://schemas.microsoft.com/office/drawing/2014/main" id="{89922720-4314-4ACB-B4D9-AB563F466EF4}"/>
                  </a:ext>
                </a:extLst>
              </p:cNvPr>
              <p:cNvSpPr/>
              <p:nvPr/>
            </p:nvSpPr>
            <p:spPr>
              <a:xfrm>
                <a:off x="5110591" y="5957839"/>
                <a:ext cx="363153" cy="366737"/>
              </a:xfrm>
              <a:prstGeom prst="ellipse">
                <a:avLst/>
              </a:prstGeom>
              <a:solidFill>
                <a:srgbClr val="007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60" name="Straight Connector 159">
                <a:extLst>
                  <a:ext uri="{FF2B5EF4-FFF2-40B4-BE49-F238E27FC236}">
                    <a16:creationId xmlns:a16="http://schemas.microsoft.com/office/drawing/2014/main" id="{B5A81200-FFDB-4033-BAD7-FB44C01BB372}"/>
                  </a:ext>
                </a:extLst>
              </p:cNvPr>
              <p:cNvCxnSpPr/>
              <p:nvPr/>
            </p:nvCxnSpPr>
            <p:spPr>
              <a:xfrm flipV="1">
                <a:off x="5271993" y="6280836"/>
                <a:ext cx="0" cy="2651266"/>
              </a:xfrm>
              <a:prstGeom prst="line">
                <a:avLst/>
              </a:prstGeom>
              <a:solidFill>
                <a:srgbClr val="A885BB"/>
              </a:solidFill>
              <a:ln>
                <a:solidFill>
                  <a:srgbClr val="EC3595"/>
                </a:solidFill>
              </a:ln>
            </p:spPr>
            <p:style>
              <a:lnRef idx="1">
                <a:schemeClr val="accent1"/>
              </a:lnRef>
              <a:fillRef idx="0">
                <a:schemeClr val="accent1"/>
              </a:fillRef>
              <a:effectRef idx="0">
                <a:schemeClr val="accent1"/>
              </a:effectRef>
              <a:fontRef idx="minor">
                <a:schemeClr val="tx1"/>
              </a:fontRef>
            </p:style>
          </p:cxnSp>
          <p:sp>
            <p:nvSpPr>
              <p:cNvPr id="161" name="Oval 160">
                <a:extLst>
                  <a:ext uri="{FF2B5EF4-FFF2-40B4-BE49-F238E27FC236}">
                    <a16:creationId xmlns:a16="http://schemas.microsoft.com/office/drawing/2014/main" id="{D1E74C9B-2F85-4EC3-961F-9545A39387A4}"/>
                  </a:ext>
                </a:extLst>
              </p:cNvPr>
              <p:cNvSpPr/>
              <p:nvPr/>
            </p:nvSpPr>
            <p:spPr>
              <a:xfrm>
                <a:off x="4834864" y="8599012"/>
                <a:ext cx="914608" cy="915158"/>
              </a:xfrm>
              <a:prstGeom prst="ellipse">
                <a:avLst/>
              </a:prstGeom>
              <a:solidFill>
                <a:srgbClr val="007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141" name="Rectangle 140">
              <a:extLst>
                <a:ext uri="{FF2B5EF4-FFF2-40B4-BE49-F238E27FC236}">
                  <a16:creationId xmlns:a16="http://schemas.microsoft.com/office/drawing/2014/main" id="{4C02DBA5-E641-4073-A7FA-B884C2423E5B}"/>
                </a:ext>
              </a:extLst>
            </p:cNvPr>
            <p:cNvSpPr/>
            <p:nvPr/>
          </p:nvSpPr>
          <p:spPr bwMode="auto">
            <a:xfrm>
              <a:off x="8923338" y="2298700"/>
              <a:ext cx="1900237" cy="876300"/>
            </a:xfrm>
            <a:prstGeom prst="rect">
              <a:avLst/>
            </a:prstGeom>
            <a:solidFill>
              <a:srgbClr val="004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2" name="TextBox 9">
              <a:extLst>
                <a:ext uri="{FF2B5EF4-FFF2-40B4-BE49-F238E27FC236}">
                  <a16:creationId xmlns:a16="http://schemas.microsoft.com/office/drawing/2014/main" id="{687A65C8-91A4-48CB-8807-3F2B825F7FA0}"/>
                </a:ext>
              </a:extLst>
            </p:cNvPr>
            <p:cNvSpPr txBox="1">
              <a:spLocks noChangeArrowheads="1"/>
            </p:cNvSpPr>
            <p:nvPr/>
          </p:nvSpPr>
          <p:spPr bwMode="auto">
            <a:xfrm>
              <a:off x="8923338" y="2547938"/>
              <a:ext cx="1900237" cy="400050"/>
            </a:xfrm>
            <a:prstGeom prst="rect">
              <a:avLst/>
            </a:prstGeom>
            <a:noFill/>
            <a:ln>
              <a:noFill/>
            </a:ln>
          </p:spPr>
          <p:txBody>
            <a:bodyPr>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fontAlgn="auto" hangingPunct="1">
                <a:spcBef>
                  <a:spcPts val="0"/>
                </a:spcBef>
                <a:spcAft>
                  <a:spcPts val="0"/>
                </a:spcAft>
                <a:defRPr/>
              </a:pPr>
              <a:r>
                <a:rPr lang="en-US" sz="2000" dirty="0">
                  <a:solidFill>
                    <a:schemeClr val="bg1"/>
                  </a:solidFill>
                  <a:latin typeface="+mn-lt"/>
                </a:rPr>
                <a:t>1996 - present</a:t>
              </a:r>
            </a:p>
          </p:txBody>
        </p:sp>
        <p:sp>
          <p:nvSpPr>
            <p:cNvPr id="143" name="Oval 142">
              <a:extLst>
                <a:ext uri="{FF2B5EF4-FFF2-40B4-BE49-F238E27FC236}">
                  <a16:creationId xmlns:a16="http://schemas.microsoft.com/office/drawing/2014/main" id="{07E32B13-96B0-4493-BA1B-A6AF15EE4267}"/>
                </a:ext>
              </a:extLst>
            </p:cNvPr>
            <p:cNvSpPr/>
            <p:nvPr/>
          </p:nvSpPr>
          <p:spPr bwMode="auto">
            <a:xfrm>
              <a:off x="9758363" y="3248025"/>
              <a:ext cx="171450" cy="173038"/>
            </a:xfrm>
            <a:prstGeom prst="ellipse">
              <a:avLst/>
            </a:prstGeom>
            <a:solidFill>
              <a:srgbClr val="004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4" name="Oval 143">
              <a:extLst>
                <a:ext uri="{FF2B5EF4-FFF2-40B4-BE49-F238E27FC236}">
                  <a16:creationId xmlns:a16="http://schemas.microsoft.com/office/drawing/2014/main" id="{29F36DA4-50A9-4288-9F06-18B6B8607285}"/>
                </a:ext>
              </a:extLst>
            </p:cNvPr>
            <p:cNvSpPr/>
            <p:nvPr/>
          </p:nvSpPr>
          <p:spPr bwMode="auto">
            <a:xfrm>
              <a:off x="9637713" y="4521200"/>
              <a:ext cx="431800" cy="431800"/>
            </a:xfrm>
            <a:prstGeom prst="ellipse">
              <a:avLst/>
            </a:prstGeom>
            <a:solidFill>
              <a:srgbClr val="004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166" name="Straight Connector 165">
            <a:extLst>
              <a:ext uri="{FF2B5EF4-FFF2-40B4-BE49-F238E27FC236}">
                <a16:creationId xmlns:a16="http://schemas.microsoft.com/office/drawing/2014/main" id="{E1670AD6-FC20-4569-84EA-2EE4E2DD0AE3}"/>
              </a:ext>
            </a:extLst>
          </p:cNvPr>
          <p:cNvCxnSpPr/>
          <p:nvPr/>
        </p:nvCxnSpPr>
        <p:spPr bwMode="auto">
          <a:xfrm flipV="1">
            <a:off x="10270579" y="2832155"/>
            <a:ext cx="0" cy="1250950"/>
          </a:xfrm>
          <a:prstGeom prst="line">
            <a:avLst/>
          </a:prstGeom>
          <a:ln>
            <a:solidFill>
              <a:srgbClr val="2C30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09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4529-F2A6-1531-BC08-BD4932618F16}"/>
              </a:ext>
            </a:extLst>
          </p:cNvPr>
          <p:cNvSpPr>
            <a:spLocks noGrp="1"/>
          </p:cNvSpPr>
          <p:nvPr>
            <p:ph type="title"/>
          </p:nvPr>
        </p:nvSpPr>
        <p:spPr/>
        <p:txBody>
          <a:bodyPr/>
          <a:lstStyle/>
          <a:p>
            <a:r>
              <a:rPr lang="en-US" dirty="0"/>
              <a:t>What your member engagement team does</a:t>
            </a:r>
          </a:p>
        </p:txBody>
      </p:sp>
      <p:sp>
        <p:nvSpPr>
          <p:cNvPr id="4" name="Date Placeholder 3"/>
          <p:cNvSpPr>
            <a:spLocks noGrp="1"/>
          </p:cNvSpPr>
          <p:nvPr>
            <p:ph type="dt" sz="half" idx="10"/>
          </p:nvPr>
        </p:nvSpPr>
        <p:spPr/>
        <p:txBody>
          <a:bodyPr/>
          <a:lstStyle/>
          <a:p>
            <a:r>
              <a:rPr lang="en-US" dirty="0"/>
              <a:t>December 13, 2022</a:t>
            </a:r>
          </a:p>
        </p:txBody>
      </p:sp>
      <p:sp>
        <p:nvSpPr>
          <p:cNvPr id="17" name="Slide Number Placeholder 16"/>
          <p:cNvSpPr>
            <a:spLocks noGrp="1"/>
          </p:cNvSpPr>
          <p:nvPr>
            <p:ph type="sldNum" sz="quarter" idx="12"/>
          </p:nvPr>
        </p:nvSpPr>
        <p:spPr/>
        <p:txBody>
          <a:bodyPr/>
          <a:lstStyle/>
          <a:p>
            <a:fld id="{D2811952-A544-D24C-B796-A36869B3E156}" type="slidenum">
              <a:rPr/>
              <a:t>26</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sp>
        <p:nvSpPr>
          <p:cNvPr id="9" name="Content Placeholder 2">
            <a:extLst>
              <a:ext uri="{FF2B5EF4-FFF2-40B4-BE49-F238E27FC236}">
                <a16:creationId xmlns:a16="http://schemas.microsoft.com/office/drawing/2014/main" id="{F5326151-0132-49DB-A620-0E8D11D8E75D}"/>
              </a:ext>
            </a:extLst>
          </p:cNvPr>
          <p:cNvSpPr>
            <a:spLocks noGrp="1"/>
          </p:cNvSpPr>
          <p:nvPr>
            <p:ph idx="1"/>
          </p:nvPr>
        </p:nvSpPr>
        <p:spPr>
          <a:xfrm>
            <a:off x="1023938" y="1568768"/>
            <a:ext cx="10558462" cy="4244975"/>
          </a:xfrm>
        </p:spPr>
        <p:txBody>
          <a:bodyPr>
            <a:normAutofit/>
          </a:bodyPr>
          <a:lstStyle/>
          <a:p>
            <a:pPr marL="0" indent="0"/>
            <a:r>
              <a:rPr lang="en-AU" dirty="0">
                <a:solidFill>
                  <a:srgbClr val="18427B"/>
                </a:solidFill>
              </a:rPr>
              <a:t>To deliver relevant and reliable member experiences including:</a:t>
            </a:r>
          </a:p>
          <a:p>
            <a:pPr marL="0" indent="0"/>
            <a:endParaRPr lang="en-AU" dirty="0">
              <a:solidFill>
                <a:srgbClr val="18427B"/>
              </a:solidFill>
            </a:endParaRPr>
          </a:p>
          <a:p>
            <a:pPr lvl="1">
              <a:buFont typeface="Arial" panose="020B0604020202020204" pitchFamily="34" charset="0"/>
              <a:buChar char="•"/>
            </a:pPr>
            <a:r>
              <a:rPr lang="en-AU" dirty="0">
                <a:solidFill>
                  <a:srgbClr val="18427B"/>
                </a:solidFill>
              </a:rPr>
              <a:t>Taking an integrated approach to managing the member experience</a:t>
            </a:r>
          </a:p>
          <a:p>
            <a:pPr lvl="1">
              <a:buFont typeface="Arial" panose="020B0604020202020204" pitchFamily="34" charset="0"/>
              <a:buChar char="•"/>
            </a:pPr>
            <a:r>
              <a:rPr lang="en-AU" dirty="0">
                <a:solidFill>
                  <a:srgbClr val="18427B"/>
                </a:solidFill>
              </a:rPr>
              <a:t>Negotiating and managing material service contracts</a:t>
            </a:r>
          </a:p>
          <a:p>
            <a:pPr lvl="1">
              <a:buFont typeface="Arial" panose="020B0604020202020204" pitchFamily="34" charset="0"/>
              <a:buChar char="•"/>
            </a:pPr>
            <a:r>
              <a:rPr lang="en-AU" dirty="0">
                <a:solidFill>
                  <a:srgbClr val="18427B"/>
                </a:solidFill>
              </a:rPr>
              <a:t>Product changes and management</a:t>
            </a:r>
          </a:p>
          <a:p>
            <a:pPr lvl="1">
              <a:buFont typeface="Arial" panose="020B0604020202020204" pitchFamily="34" charset="0"/>
              <a:buChar char="•"/>
            </a:pPr>
            <a:r>
              <a:rPr lang="en-AU" dirty="0">
                <a:solidFill>
                  <a:srgbClr val="18427B"/>
                </a:solidFill>
              </a:rPr>
              <a:t>Scheme legislation and interpretation/policy</a:t>
            </a:r>
          </a:p>
          <a:p>
            <a:pPr lvl="1">
              <a:buFont typeface="Arial" panose="020B0604020202020204" pitchFamily="34" charset="0"/>
              <a:buChar char="•"/>
            </a:pPr>
            <a:r>
              <a:rPr lang="en-AU" dirty="0">
                <a:solidFill>
                  <a:srgbClr val="18427B"/>
                </a:solidFill>
              </a:rPr>
              <a:t>Marketing and communications</a:t>
            </a:r>
          </a:p>
          <a:p>
            <a:pPr lvl="1">
              <a:buFont typeface="Arial" panose="020B0604020202020204" pitchFamily="34" charset="0"/>
              <a:buChar char="•"/>
            </a:pPr>
            <a:r>
              <a:rPr lang="en-AU" dirty="0">
                <a:solidFill>
                  <a:srgbClr val="18427B"/>
                </a:solidFill>
              </a:rPr>
              <a:t>Stakeholder engagement</a:t>
            </a:r>
          </a:p>
          <a:p>
            <a:pPr lvl="1">
              <a:buFont typeface="Arial" panose="020B0604020202020204" pitchFamily="34" charset="0"/>
              <a:buChar char="•"/>
            </a:pPr>
            <a:r>
              <a:rPr lang="en-AU" dirty="0">
                <a:solidFill>
                  <a:srgbClr val="18427B"/>
                </a:solidFill>
              </a:rPr>
              <a:t>Disputes management </a:t>
            </a:r>
          </a:p>
          <a:p>
            <a:pPr lvl="1">
              <a:buFont typeface="Arial" panose="020B0604020202020204" pitchFamily="34" charset="0"/>
              <a:buChar char="•"/>
            </a:pPr>
            <a:r>
              <a:rPr lang="en-AU" dirty="0">
                <a:solidFill>
                  <a:srgbClr val="18427B"/>
                </a:solidFill>
              </a:rPr>
              <a:t>State Super profile and brand</a:t>
            </a:r>
          </a:p>
          <a:p>
            <a:pPr lvl="1">
              <a:buFont typeface="Arial" panose="020B0604020202020204" pitchFamily="34" charset="0"/>
              <a:buChar char="•"/>
            </a:pPr>
            <a:r>
              <a:rPr lang="en-AU" dirty="0">
                <a:solidFill>
                  <a:srgbClr val="18427B"/>
                </a:solidFill>
              </a:rPr>
              <a:t>Member Services Committee</a:t>
            </a:r>
          </a:p>
          <a:p>
            <a:pPr lvl="1">
              <a:buFont typeface="Arial" panose="020B0604020202020204" pitchFamily="34" charset="0"/>
              <a:buChar char="•"/>
            </a:pPr>
            <a:r>
              <a:rPr lang="en-AU" dirty="0">
                <a:solidFill>
                  <a:srgbClr val="18427B"/>
                </a:solidFill>
              </a:rPr>
              <a:t>Member Research</a:t>
            </a:r>
          </a:p>
          <a:p>
            <a:pPr>
              <a:buFont typeface="Arial" panose="020B0604020202020204" pitchFamily="34" charset="0"/>
              <a:buChar char="•"/>
            </a:pPr>
            <a:endParaRPr lang="en-AU" sz="2000" dirty="0">
              <a:solidFill>
                <a:srgbClr val="18427B"/>
              </a:solidFill>
            </a:endParaRPr>
          </a:p>
        </p:txBody>
      </p:sp>
    </p:spTree>
    <p:extLst>
      <p:ext uri="{BB962C8B-B14F-4D97-AF65-F5344CB8AC3E}">
        <p14:creationId xmlns:p14="http://schemas.microsoft.com/office/powerpoint/2010/main" val="615525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4529-F2A6-1531-BC08-BD4932618F16}"/>
              </a:ext>
            </a:extLst>
          </p:cNvPr>
          <p:cNvSpPr>
            <a:spLocks noGrp="1"/>
          </p:cNvSpPr>
          <p:nvPr>
            <p:ph type="title"/>
          </p:nvPr>
        </p:nvSpPr>
        <p:spPr/>
        <p:txBody>
          <a:bodyPr/>
          <a:lstStyle/>
          <a:p>
            <a:r>
              <a:rPr lang="en-US" dirty="0"/>
              <a:t>Our member beliefs</a:t>
            </a:r>
          </a:p>
        </p:txBody>
      </p:sp>
      <p:sp>
        <p:nvSpPr>
          <p:cNvPr id="4" name="Date Placeholder 3"/>
          <p:cNvSpPr>
            <a:spLocks noGrp="1"/>
          </p:cNvSpPr>
          <p:nvPr>
            <p:ph type="dt" sz="half" idx="10"/>
          </p:nvPr>
        </p:nvSpPr>
        <p:spPr/>
        <p:txBody>
          <a:bodyPr/>
          <a:lstStyle/>
          <a:p>
            <a:r>
              <a:rPr lang="en-US" dirty="0"/>
              <a:t>December 13, 2022</a:t>
            </a:r>
          </a:p>
        </p:txBody>
      </p:sp>
      <p:sp>
        <p:nvSpPr>
          <p:cNvPr id="17" name="Slide Number Placeholder 16"/>
          <p:cNvSpPr>
            <a:spLocks noGrp="1"/>
          </p:cNvSpPr>
          <p:nvPr>
            <p:ph type="sldNum" sz="quarter" idx="12"/>
          </p:nvPr>
        </p:nvSpPr>
        <p:spPr/>
        <p:txBody>
          <a:bodyPr/>
          <a:lstStyle/>
          <a:p>
            <a:fld id="{D2811952-A544-D24C-B796-A36869B3E156}" type="slidenum">
              <a:rPr/>
              <a:t>27</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sp>
        <p:nvSpPr>
          <p:cNvPr id="9" name="Content Placeholder 6">
            <a:extLst>
              <a:ext uri="{FF2B5EF4-FFF2-40B4-BE49-F238E27FC236}">
                <a16:creationId xmlns:a16="http://schemas.microsoft.com/office/drawing/2014/main" id="{A0D7C264-0DD7-49E1-AA23-01E553DB2D7F}"/>
              </a:ext>
            </a:extLst>
          </p:cNvPr>
          <p:cNvSpPr txBox="1">
            <a:spLocks/>
          </p:cNvSpPr>
          <p:nvPr/>
        </p:nvSpPr>
        <p:spPr>
          <a:xfrm>
            <a:off x="908259" y="1475259"/>
            <a:ext cx="7918450" cy="2271391"/>
          </a:xfrm>
          <a:prstGeom prst="rect">
            <a:avLst/>
          </a:prstGeom>
          <a:noFill/>
        </p:spPr>
        <p:txBody>
          <a:bodyPr vert="horz" wrap="square" lIns="0" tIns="0" rIns="0" bIns="0" rtlCol="0">
            <a:spAutoFit/>
          </a:bodyPr>
          <a:lstStyle>
            <a:lvl1pPr marL="342900" indent="-342900" algn="l" defTabSz="457200" rtl="0" eaLnBrk="1" latinLnBrk="0" hangingPunct="1">
              <a:spcBef>
                <a:spcPct val="20000"/>
              </a:spcBef>
              <a:buFontTx/>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solidFill>
                  <a:srgbClr val="18427B"/>
                </a:solidFill>
              </a:rPr>
              <a:t>State Super promises to:</a:t>
            </a:r>
          </a:p>
          <a:p>
            <a:endParaRPr lang="en-AU" dirty="0">
              <a:solidFill>
                <a:srgbClr val="18427B"/>
              </a:solidFill>
            </a:endParaRPr>
          </a:p>
          <a:p>
            <a:pPr marL="1200150" lvl="2" indent="-285750">
              <a:buFont typeface="Arial" panose="020B0604020202020204" pitchFamily="34" charset="0"/>
              <a:buChar char="•"/>
            </a:pPr>
            <a:r>
              <a:rPr lang="en-AU" dirty="0">
                <a:solidFill>
                  <a:srgbClr val="18427B"/>
                </a:solidFill>
              </a:rPr>
              <a:t>Act in members’ best interests</a:t>
            </a:r>
          </a:p>
          <a:p>
            <a:pPr marL="1200150" lvl="2" indent="-285750">
              <a:buFont typeface="Arial" panose="020B0604020202020204" pitchFamily="34" charset="0"/>
              <a:buChar char="•"/>
            </a:pPr>
            <a:r>
              <a:rPr lang="en-AU" dirty="0">
                <a:solidFill>
                  <a:srgbClr val="18427B"/>
                </a:solidFill>
              </a:rPr>
              <a:t>Act with fairness, integrity and openness</a:t>
            </a:r>
          </a:p>
          <a:p>
            <a:pPr marL="1200150" lvl="2" indent="-285750">
              <a:buFont typeface="Arial" panose="020B0604020202020204" pitchFamily="34" charset="0"/>
              <a:buChar char="•"/>
            </a:pPr>
            <a:r>
              <a:rPr lang="en-AU" dirty="0">
                <a:solidFill>
                  <a:srgbClr val="18427B"/>
                </a:solidFill>
              </a:rPr>
              <a:t>Make it easy for members to understand their unique scheme</a:t>
            </a:r>
          </a:p>
          <a:p>
            <a:pPr marL="1200150" lvl="2" indent="-285750">
              <a:buFont typeface="Arial" panose="020B0604020202020204" pitchFamily="34" charset="0"/>
              <a:buChar char="•"/>
            </a:pPr>
            <a:r>
              <a:rPr lang="en-AU" dirty="0">
                <a:solidFill>
                  <a:srgbClr val="18427B"/>
                </a:solidFill>
              </a:rPr>
              <a:t>Help members maximise their State Super benefits</a:t>
            </a:r>
          </a:p>
          <a:p>
            <a:pPr marL="1200150" lvl="2" indent="-285750">
              <a:buFont typeface="Arial" panose="020B0604020202020204" pitchFamily="34" charset="0"/>
              <a:buChar char="•"/>
            </a:pPr>
            <a:r>
              <a:rPr lang="en-AU" dirty="0">
                <a:solidFill>
                  <a:srgbClr val="18427B"/>
                </a:solidFill>
              </a:rPr>
              <a:t>Be a trusted guardian of members’ funds</a:t>
            </a:r>
          </a:p>
        </p:txBody>
      </p:sp>
      <p:grpSp>
        <p:nvGrpSpPr>
          <p:cNvPr id="5" name="Group 4">
            <a:extLst>
              <a:ext uri="{FF2B5EF4-FFF2-40B4-BE49-F238E27FC236}">
                <a16:creationId xmlns:a16="http://schemas.microsoft.com/office/drawing/2014/main" id="{7F90E635-A2DD-40A0-A833-2B8EC0C80CB0}"/>
              </a:ext>
            </a:extLst>
          </p:cNvPr>
          <p:cNvGrpSpPr>
            <a:grpSpLocks noChangeAspect="1"/>
          </p:cNvGrpSpPr>
          <p:nvPr/>
        </p:nvGrpSpPr>
        <p:grpSpPr>
          <a:xfrm>
            <a:off x="134294" y="4252659"/>
            <a:ext cx="11923412" cy="1975045"/>
            <a:chOff x="1357120" y="4441005"/>
            <a:chExt cx="9127995" cy="1522476"/>
          </a:xfrm>
        </p:grpSpPr>
        <p:pic>
          <p:nvPicPr>
            <p:cNvPr id="12" name="Picture 3">
              <a:extLst>
                <a:ext uri="{FF2B5EF4-FFF2-40B4-BE49-F238E27FC236}">
                  <a16:creationId xmlns:a16="http://schemas.microsoft.com/office/drawing/2014/main" id="{A44CADE6-527C-40C0-A99B-1212EE2A8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403" y="4441005"/>
              <a:ext cx="2267712" cy="151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3EDE24F9-E6F1-4A9C-ADF8-657E5FEBC735}"/>
                </a:ext>
              </a:extLst>
            </p:cNvPr>
            <p:cNvGrpSpPr/>
            <p:nvPr/>
          </p:nvGrpSpPr>
          <p:grpSpPr>
            <a:xfrm>
              <a:off x="1357120" y="4441005"/>
              <a:ext cx="6828281" cy="1522476"/>
              <a:chOff x="1357120" y="4441005"/>
              <a:chExt cx="6828281" cy="1522476"/>
            </a:xfrm>
          </p:grpSpPr>
          <p:pic>
            <p:nvPicPr>
              <p:cNvPr id="10" name="Picture 1">
                <a:extLst>
                  <a:ext uri="{FF2B5EF4-FFF2-40B4-BE49-F238E27FC236}">
                    <a16:creationId xmlns:a16="http://schemas.microsoft.com/office/drawing/2014/main" id="{CBC87CA4-9827-4D63-8AD0-06700E1BD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120" y="4441005"/>
                <a:ext cx="2267712" cy="152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9EC3EC9A-163E-460D-9DD3-3F8827F67E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117" y="4441005"/>
                <a:ext cx="2272284" cy="151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a:extLst>
                  <a:ext uri="{FF2B5EF4-FFF2-40B4-BE49-F238E27FC236}">
                    <a16:creationId xmlns:a16="http://schemas.microsoft.com/office/drawing/2014/main" id="{43AC4EF7-FB22-4043-A690-AA821FD2AA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4832" y="4450149"/>
                <a:ext cx="2272284" cy="151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937067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4529-F2A6-1531-BC08-BD4932618F16}"/>
              </a:ext>
            </a:extLst>
          </p:cNvPr>
          <p:cNvSpPr>
            <a:spLocks noGrp="1"/>
          </p:cNvSpPr>
          <p:nvPr>
            <p:ph type="title"/>
          </p:nvPr>
        </p:nvSpPr>
        <p:spPr/>
        <p:txBody>
          <a:bodyPr/>
          <a:lstStyle/>
          <a:p>
            <a:r>
              <a:rPr lang="en-US" dirty="0"/>
              <a:t>MEMBER SNAPSHOT</a:t>
            </a:r>
          </a:p>
        </p:txBody>
      </p:sp>
      <p:sp>
        <p:nvSpPr>
          <p:cNvPr id="4" name="Date Placeholder 3"/>
          <p:cNvSpPr>
            <a:spLocks noGrp="1"/>
          </p:cNvSpPr>
          <p:nvPr>
            <p:ph type="dt" sz="half" idx="10"/>
          </p:nvPr>
        </p:nvSpPr>
        <p:spPr/>
        <p:txBody>
          <a:bodyPr/>
          <a:lstStyle/>
          <a:p>
            <a:r>
              <a:rPr lang="en-US" dirty="0"/>
              <a:t>December 13, 2022</a:t>
            </a:r>
          </a:p>
        </p:txBody>
      </p:sp>
      <p:sp>
        <p:nvSpPr>
          <p:cNvPr id="17" name="Slide Number Placeholder 16"/>
          <p:cNvSpPr>
            <a:spLocks noGrp="1"/>
          </p:cNvSpPr>
          <p:nvPr>
            <p:ph type="sldNum" sz="quarter" idx="12"/>
          </p:nvPr>
        </p:nvSpPr>
        <p:spPr/>
        <p:txBody>
          <a:bodyPr/>
          <a:lstStyle/>
          <a:p>
            <a:fld id="{D2811952-A544-D24C-B796-A36869B3E156}" type="slidenum">
              <a:rPr/>
              <a:t>28</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grpSp>
        <p:nvGrpSpPr>
          <p:cNvPr id="93" name="Group 92">
            <a:extLst>
              <a:ext uri="{FF2B5EF4-FFF2-40B4-BE49-F238E27FC236}">
                <a16:creationId xmlns:a16="http://schemas.microsoft.com/office/drawing/2014/main" id="{F08D11D4-3309-4321-A843-60C292689999}"/>
              </a:ext>
            </a:extLst>
          </p:cNvPr>
          <p:cNvGrpSpPr/>
          <p:nvPr/>
        </p:nvGrpSpPr>
        <p:grpSpPr>
          <a:xfrm>
            <a:off x="276617" y="908599"/>
            <a:ext cx="3050643" cy="3216244"/>
            <a:chOff x="0" y="0"/>
            <a:chExt cx="2270756" cy="2903250"/>
          </a:xfrm>
          <a:effectLst>
            <a:outerShdw blurRad="50800" dist="38100" dir="2700000" algn="tl" rotWithShape="0">
              <a:prstClr val="black">
                <a:alpha val="40000"/>
              </a:prstClr>
            </a:outerShdw>
          </a:effectLst>
        </p:grpSpPr>
        <p:sp>
          <p:nvSpPr>
            <p:cNvPr id="94" name="Rectangle: Rounded Corners 93">
              <a:extLst>
                <a:ext uri="{FF2B5EF4-FFF2-40B4-BE49-F238E27FC236}">
                  <a16:creationId xmlns:a16="http://schemas.microsoft.com/office/drawing/2014/main" id="{DE0F442E-6A21-44B1-A7C8-2DE23C0FC33C}"/>
                </a:ext>
              </a:extLst>
            </p:cNvPr>
            <p:cNvSpPr/>
            <p:nvPr/>
          </p:nvSpPr>
          <p:spPr>
            <a:xfrm rot="5400000">
              <a:off x="-308786" y="397786"/>
              <a:ext cx="2903250" cy="2107677"/>
            </a:xfrm>
            <a:prstGeom prst="roundRect">
              <a:avLst>
                <a:gd name="adj" fmla="val 13482"/>
              </a:avLst>
            </a:prstGeom>
            <a:solidFill>
              <a:sysClr val="window" lastClr="FFFFFF"/>
            </a:solidFill>
            <a:ln w="12700" cap="flat" cmpd="sng" algn="ctr">
              <a:noFill/>
              <a:prstDash val="solid"/>
              <a:miter lim="800000"/>
            </a:ln>
            <a:effectLst/>
          </p:spPr>
          <p:txBody>
            <a:bodyPr rtlCol="0" anchor="t"/>
            <a:lstStyle/>
            <a:p>
              <a:endParaRPr lang="en-AU" dirty="0">
                <a:effectLst>
                  <a:outerShdw blurRad="50800" dist="38100" dir="2700000" algn="tl" rotWithShape="0">
                    <a:prstClr val="black">
                      <a:alpha val="40000"/>
                    </a:prstClr>
                  </a:outerShdw>
                </a:effectLst>
              </a:endParaRPr>
            </a:p>
          </p:txBody>
        </p:sp>
        <p:sp>
          <p:nvSpPr>
            <p:cNvPr id="95" name="TextBox 181">
              <a:extLst>
                <a:ext uri="{FF2B5EF4-FFF2-40B4-BE49-F238E27FC236}">
                  <a16:creationId xmlns:a16="http://schemas.microsoft.com/office/drawing/2014/main" id="{1CBDE9AA-B236-41F7-A3C6-E7BF17083622}"/>
                </a:ext>
              </a:extLst>
            </p:cNvPr>
            <p:cNvSpPr txBox="1"/>
            <p:nvPr/>
          </p:nvSpPr>
          <p:spPr>
            <a:xfrm>
              <a:off x="616529" y="83608"/>
              <a:ext cx="1353759" cy="280246"/>
            </a:xfrm>
            <a:prstGeom prst="rect">
              <a:avLst/>
            </a:prstGeom>
            <a:noFill/>
            <a:ln w="9525" cmpd="sng">
              <a:noFill/>
            </a:ln>
            <a:effectLst/>
          </p:spPr>
          <p:txBody>
            <a:bodyPr wrap="square" rtlCol="0" anchor="t"/>
            <a:lstStyle/>
            <a:p>
              <a:pPr>
                <a:lnSpc>
                  <a:spcPct val="107000"/>
                </a:lnSpc>
                <a:spcAft>
                  <a:spcPts val="800"/>
                </a:spcAft>
              </a:pPr>
              <a:r>
                <a:rPr lang="en-AU" sz="1000" dirty="0">
                  <a:solidFill>
                    <a:srgbClr val="595959"/>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Times New Roman" panose="02020603050405020304" pitchFamily="18" charset="0"/>
                </a:rPr>
                <a:t>Members</a:t>
              </a:r>
              <a:r>
                <a:rPr lang="en-AU" sz="1000" dirty="0">
                  <a:solidFill>
                    <a:srgbClr val="7F7F7F"/>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Times New Roman" panose="02020603050405020304" pitchFamily="18" charset="0"/>
                </a:rPr>
                <a:t> </a:t>
              </a:r>
              <a:r>
                <a:rPr lang="en-AU" sz="1000" dirty="0">
                  <a:solidFill>
                    <a:srgbClr val="595959"/>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Times New Roman" panose="02020603050405020304" pitchFamily="18" charset="0"/>
                </a:rPr>
                <a:t>by Gender</a:t>
              </a:r>
              <a:endParaRPr lang="en-AU" sz="11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6" name="Group 95">
              <a:extLst>
                <a:ext uri="{FF2B5EF4-FFF2-40B4-BE49-F238E27FC236}">
                  <a16:creationId xmlns:a16="http://schemas.microsoft.com/office/drawing/2014/main" id="{29990F1F-D7BF-4266-9598-BF4454E4CE31}"/>
                </a:ext>
              </a:extLst>
            </p:cNvPr>
            <p:cNvGrpSpPr/>
            <p:nvPr/>
          </p:nvGrpSpPr>
          <p:grpSpPr>
            <a:xfrm>
              <a:off x="0" y="595354"/>
              <a:ext cx="1224000" cy="864000"/>
              <a:chOff x="0" y="595354"/>
              <a:chExt cx="1224000" cy="864000"/>
            </a:xfrm>
          </p:grpSpPr>
          <p:sp>
            <p:nvSpPr>
              <p:cNvPr id="106" name="TextBox 192">
                <a:extLst>
                  <a:ext uri="{FF2B5EF4-FFF2-40B4-BE49-F238E27FC236}">
                    <a16:creationId xmlns:a16="http://schemas.microsoft.com/office/drawing/2014/main" id="{9CC375F3-C7A9-4BBA-92CD-300A26DC510D}"/>
                  </a:ext>
                </a:extLst>
              </p:cNvPr>
              <p:cNvSpPr txBox="1"/>
              <p:nvPr/>
            </p:nvSpPr>
            <p:spPr>
              <a:xfrm>
                <a:off x="416727" y="763842"/>
                <a:ext cx="441376" cy="190208"/>
              </a:xfrm>
              <a:prstGeom prst="rect">
                <a:avLst/>
              </a:prstGeom>
              <a:noFill/>
              <a:ln w="9525" cmpd="sng">
                <a:noFill/>
              </a:ln>
              <a:effectLst/>
            </p:spPr>
            <p:txBody>
              <a:bodyPr wrap="square" rtlCol="0" anchor="t"/>
              <a:lstStyle/>
              <a:p>
                <a:pPr>
                  <a:lnSpc>
                    <a:spcPct val="107000"/>
                  </a:lnSpc>
                  <a:spcAft>
                    <a:spcPts val="800"/>
                  </a:spcAft>
                </a:pPr>
                <a:r>
                  <a:rPr lang="en-AU" sz="700" b="1" dirty="0">
                    <a:solidFill>
                      <a:srgbClr val="404040"/>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Times New Roman" panose="02020603050405020304" pitchFamily="18" charset="0"/>
                  </a:rPr>
                  <a:t>SASS</a:t>
                </a:r>
                <a:endParaRPr lang="en-AU" sz="11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7" name="Chart 106">
                <a:extLst>
                  <a:ext uri="{FF2B5EF4-FFF2-40B4-BE49-F238E27FC236}">
                    <a16:creationId xmlns:a16="http://schemas.microsoft.com/office/drawing/2014/main" id="{C519A6C1-54AC-4022-8BB5-F2403C1C0CA6}"/>
                  </a:ext>
                </a:extLst>
              </p:cNvPr>
              <p:cNvGraphicFramePr>
                <a:graphicFrameLocks/>
              </p:cNvGraphicFramePr>
              <p:nvPr/>
            </p:nvGraphicFramePr>
            <p:xfrm>
              <a:off x="0" y="595354"/>
              <a:ext cx="1224000" cy="86400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97" name="Group 96">
              <a:extLst>
                <a:ext uri="{FF2B5EF4-FFF2-40B4-BE49-F238E27FC236}">
                  <a16:creationId xmlns:a16="http://schemas.microsoft.com/office/drawing/2014/main" id="{A1B98795-BE81-4F18-BA17-59D70EBFAB9E}"/>
                </a:ext>
              </a:extLst>
            </p:cNvPr>
            <p:cNvGrpSpPr/>
            <p:nvPr/>
          </p:nvGrpSpPr>
          <p:grpSpPr>
            <a:xfrm>
              <a:off x="0" y="1737233"/>
              <a:ext cx="1930978" cy="864000"/>
              <a:chOff x="0" y="1737233"/>
              <a:chExt cx="1930978" cy="813955"/>
            </a:xfrm>
          </p:grpSpPr>
          <p:graphicFrame>
            <p:nvGraphicFramePr>
              <p:cNvPr id="104" name="Chart 103">
                <a:extLst>
                  <a:ext uri="{FF2B5EF4-FFF2-40B4-BE49-F238E27FC236}">
                    <a16:creationId xmlns:a16="http://schemas.microsoft.com/office/drawing/2014/main" id="{6D083E3F-81FF-4C90-8DAD-30318C8607F1}"/>
                  </a:ext>
                </a:extLst>
              </p:cNvPr>
              <p:cNvGraphicFramePr>
                <a:graphicFrameLocks/>
              </p:cNvGraphicFramePr>
              <p:nvPr/>
            </p:nvGraphicFramePr>
            <p:xfrm>
              <a:off x="0" y="1737233"/>
              <a:ext cx="1224000" cy="813955"/>
            </p:xfrm>
            <a:graphic>
              <a:graphicData uri="http://schemas.openxmlformats.org/drawingml/2006/chart">
                <c:chart xmlns:c="http://schemas.openxmlformats.org/drawingml/2006/chart" xmlns:r="http://schemas.openxmlformats.org/officeDocument/2006/relationships" r:id="rId4"/>
              </a:graphicData>
            </a:graphic>
          </p:graphicFrame>
          <p:sp>
            <p:nvSpPr>
              <p:cNvPr id="105" name="TextBox 191">
                <a:extLst>
                  <a:ext uri="{FF2B5EF4-FFF2-40B4-BE49-F238E27FC236}">
                    <a16:creationId xmlns:a16="http://schemas.microsoft.com/office/drawing/2014/main" id="{069B0E81-B5AD-43FD-8E65-E052E9AA826F}"/>
                  </a:ext>
                </a:extLst>
              </p:cNvPr>
              <p:cNvSpPr txBox="1"/>
              <p:nvPr/>
            </p:nvSpPr>
            <p:spPr>
              <a:xfrm>
                <a:off x="1383982" y="1914111"/>
                <a:ext cx="546996" cy="243294"/>
              </a:xfrm>
              <a:prstGeom prst="rect">
                <a:avLst/>
              </a:prstGeom>
              <a:noFill/>
              <a:ln w="9525" cmpd="sng">
                <a:noFill/>
              </a:ln>
              <a:effectLst/>
            </p:spPr>
            <p:txBody>
              <a:bodyPr wrap="square" rtlCol="0" anchor="t"/>
              <a:lstStyle/>
              <a:p>
                <a:pPr algn="ctr">
                  <a:lnSpc>
                    <a:spcPct val="107000"/>
                  </a:lnSpc>
                  <a:spcAft>
                    <a:spcPts val="800"/>
                  </a:spcAft>
                </a:pPr>
                <a:r>
                  <a:rPr lang="en-AU" sz="700" b="1" dirty="0">
                    <a:solidFill>
                      <a:srgbClr val="404040"/>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Times New Roman" panose="02020603050405020304" pitchFamily="18" charset="0"/>
                  </a:rPr>
                  <a:t>Pension</a:t>
                </a:r>
                <a:endParaRPr lang="en-AU" sz="11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8" name="Group 97">
              <a:extLst>
                <a:ext uri="{FF2B5EF4-FFF2-40B4-BE49-F238E27FC236}">
                  <a16:creationId xmlns:a16="http://schemas.microsoft.com/office/drawing/2014/main" id="{BFC193DA-5DF0-459F-8464-1C6E77B65439}"/>
                </a:ext>
              </a:extLst>
            </p:cNvPr>
            <p:cNvGrpSpPr/>
            <p:nvPr/>
          </p:nvGrpSpPr>
          <p:grpSpPr>
            <a:xfrm>
              <a:off x="449969" y="1761030"/>
              <a:ext cx="1820787" cy="863998"/>
              <a:chOff x="449969" y="1761034"/>
              <a:chExt cx="1756109" cy="787981"/>
            </a:xfrm>
          </p:grpSpPr>
          <p:sp>
            <p:nvSpPr>
              <p:cNvPr id="102" name="TextBox 188">
                <a:extLst>
                  <a:ext uri="{FF2B5EF4-FFF2-40B4-BE49-F238E27FC236}">
                    <a16:creationId xmlns:a16="http://schemas.microsoft.com/office/drawing/2014/main" id="{E4947013-F3CB-4FA9-88FB-F284312B52EB}"/>
                  </a:ext>
                </a:extLst>
              </p:cNvPr>
              <p:cNvSpPr txBox="1"/>
              <p:nvPr/>
            </p:nvSpPr>
            <p:spPr>
              <a:xfrm>
                <a:off x="449969" y="1905998"/>
                <a:ext cx="363722" cy="191695"/>
              </a:xfrm>
              <a:prstGeom prst="rect">
                <a:avLst/>
              </a:prstGeom>
              <a:noFill/>
              <a:ln w="9525" cmpd="sng">
                <a:noFill/>
              </a:ln>
              <a:effectLst/>
            </p:spPr>
            <p:txBody>
              <a:bodyPr wrap="square" rtlCol="0" anchor="t"/>
              <a:lstStyle/>
              <a:p>
                <a:pPr algn="ctr">
                  <a:lnSpc>
                    <a:spcPct val="107000"/>
                  </a:lnSpc>
                  <a:spcAft>
                    <a:spcPts val="800"/>
                  </a:spcAft>
                </a:pPr>
                <a:r>
                  <a:rPr lang="en-AU" sz="700" b="1" dirty="0">
                    <a:solidFill>
                      <a:srgbClr val="404040"/>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Times New Roman" panose="02020603050405020304" pitchFamily="18" charset="0"/>
                  </a:rPr>
                  <a:t>PSS</a:t>
                </a:r>
                <a:endParaRPr lang="en-AU" sz="11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3" name="Chart 102">
                <a:extLst>
                  <a:ext uri="{FF2B5EF4-FFF2-40B4-BE49-F238E27FC236}">
                    <a16:creationId xmlns:a16="http://schemas.microsoft.com/office/drawing/2014/main" id="{99434FEA-ACF5-44C3-9E2C-4B11B6D2DC74}"/>
                  </a:ext>
                </a:extLst>
              </p:cNvPr>
              <p:cNvGraphicFramePr>
                <a:graphicFrameLocks/>
              </p:cNvGraphicFramePr>
              <p:nvPr/>
            </p:nvGraphicFramePr>
            <p:xfrm>
              <a:off x="1025557" y="1761034"/>
              <a:ext cx="1180521" cy="787981"/>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99" name="Group 98">
              <a:extLst>
                <a:ext uri="{FF2B5EF4-FFF2-40B4-BE49-F238E27FC236}">
                  <a16:creationId xmlns:a16="http://schemas.microsoft.com/office/drawing/2014/main" id="{735097D5-F111-48BD-8912-BF809A9421F3}"/>
                </a:ext>
              </a:extLst>
            </p:cNvPr>
            <p:cNvGrpSpPr/>
            <p:nvPr/>
          </p:nvGrpSpPr>
          <p:grpSpPr>
            <a:xfrm>
              <a:off x="1027216" y="595311"/>
              <a:ext cx="1224000" cy="864087"/>
              <a:chOff x="1027216" y="595311"/>
              <a:chExt cx="1123154" cy="745884"/>
            </a:xfrm>
          </p:grpSpPr>
          <p:graphicFrame>
            <p:nvGraphicFramePr>
              <p:cNvPr id="100" name="Chart 99">
                <a:extLst>
                  <a:ext uri="{FF2B5EF4-FFF2-40B4-BE49-F238E27FC236}">
                    <a16:creationId xmlns:a16="http://schemas.microsoft.com/office/drawing/2014/main" id="{620A086A-5040-49E7-AB10-136987A804D8}"/>
                  </a:ext>
                </a:extLst>
              </p:cNvPr>
              <p:cNvGraphicFramePr>
                <a:graphicFrameLocks/>
              </p:cNvGraphicFramePr>
              <p:nvPr/>
            </p:nvGraphicFramePr>
            <p:xfrm>
              <a:off x="1027216" y="595311"/>
              <a:ext cx="1123154" cy="745884"/>
            </p:xfrm>
            <a:graphic>
              <a:graphicData uri="http://schemas.openxmlformats.org/drawingml/2006/chart">
                <c:chart xmlns:c="http://schemas.openxmlformats.org/drawingml/2006/chart" xmlns:r="http://schemas.openxmlformats.org/officeDocument/2006/relationships" r:id="rId6"/>
              </a:graphicData>
            </a:graphic>
          </p:graphicFrame>
          <p:sp>
            <p:nvSpPr>
              <p:cNvPr id="101" name="TextBox 187">
                <a:extLst>
                  <a:ext uri="{FF2B5EF4-FFF2-40B4-BE49-F238E27FC236}">
                    <a16:creationId xmlns:a16="http://schemas.microsoft.com/office/drawing/2014/main" id="{865FC5A4-725B-4A10-BB3F-E350DB7178FC}"/>
                  </a:ext>
                </a:extLst>
              </p:cNvPr>
              <p:cNvSpPr txBox="1"/>
              <p:nvPr/>
            </p:nvSpPr>
            <p:spPr>
              <a:xfrm>
                <a:off x="1477712" y="723704"/>
                <a:ext cx="344994" cy="174393"/>
              </a:xfrm>
              <a:prstGeom prst="rect">
                <a:avLst/>
              </a:prstGeom>
              <a:noFill/>
              <a:ln w="9525" cmpd="sng">
                <a:noFill/>
              </a:ln>
              <a:effectLst/>
            </p:spPr>
            <p:txBody>
              <a:bodyPr wrap="square" rtlCol="0" anchor="t"/>
              <a:lstStyle/>
              <a:p>
                <a:pPr>
                  <a:lnSpc>
                    <a:spcPct val="107000"/>
                  </a:lnSpc>
                  <a:spcAft>
                    <a:spcPts val="800"/>
                  </a:spcAft>
                </a:pPr>
                <a:r>
                  <a:rPr lang="en-AU" sz="700" b="1" dirty="0">
                    <a:solidFill>
                      <a:srgbClr val="404040"/>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Times New Roman" panose="02020603050405020304" pitchFamily="18" charset="0"/>
                  </a:rPr>
                  <a:t>SSS</a:t>
                </a:r>
                <a:endParaRPr lang="en-AU" sz="11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13" name="Picture 12">
            <a:extLst>
              <a:ext uri="{FF2B5EF4-FFF2-40B4-BE49-F238E27FC236}">
                <a16:creationId xmlns:a16="http://schemas.microsoft.com/office/drawing/2014/main" id="{140E0255-FAF9-4FC4-BC1C-1FCD7971AA5D}"/>
              </a:ext>
            </a:extLst>
          </p:cNvPr>
          <p:cNvPicPr>
            <a:picLocks noChangeAspect="1"/>
          </p:cNvPicPr>
          <p:nvPr/>
        </p:nvPicPr>
        <p:blipFill rotWithShape="1">
          <a:blip r:embed="rId7"/>
          <a:srcRect l="2483" t="1237" r="1684" b="3092"/>
          <a:stretch/>
        </p:blipFill>
        <p:spPr>
          <a:xfrm>
            <a:off x="2672000" y="4182875"/>
            <a:ext cx="4113104" cy="2663910"/>
          </a:xfrm>
          <a:prstGeom prst="rect">
            <a:avLst/>
          </a:prstGeom>
          <a:effectLst>
            <a:outerShdw blurRad="50800" dist="38100" dir="2700000" algn="tl" rotWithShape="0">
              <a:prstClr val="black">
                <a:alpha val="40000"/>
              </a:prstClr>
            </a:outerShdw>
          </a:effectLst>
        </p:spPr>
      </p:pic>
      <p:grpSp>
        <p:nvGrpSpPr>
          <p:cNvPr id="108" name="Group 107">
            <a:extLst>
              <a:ext uri="{FF2B5EF4-FFF2-40B4-BE49-F238E27FC236}">
                <a16:creationId xmlns:a16="http://schemas.microsoft.com/office/drawing/2014/main" id="{A31ADB2E-0775-49AC-ABF2-1914FBDE53E3}"/>
              </a:ext>
            </a:extLst>
          </p:cNvPr>
          <p:cNvGrpSpPr/>
          <p:nvPr/>
        </p:nvGrpSpPr>
        <p:grpSpPr>
          <a:xfrm>
            <a:off x="7317566" y="1297463"/>
            <a:ext cx="4522470" cy="1568450"/>
            <a:chOff x="0" y="0"/>
            <a:chExt cx="4267199" cy="1426637"/>
          </a:xfrm>
          <a:effectLst/>
        </p:grpSpPr>
        <p:graphicFrame>
          <p:nvGraphicFramePr>
            <p:cNvPr id="109" name="Chart 108">
              <a:extLst>
                <a:ext uri="{FF2B5EF4-FFF2-40B4-BE49-F238E27FC236}">
                  <a16:creationId xmlns:a16="http://schemas.microsoft.com/office/drawing/2014/main" id="{47F20373-5343-4BFA-B45F-63D64FA8032A}"/>
                </a:ext>
              </a:extLst>
            </p:cNvPr>
            <p:cNvGraphicFramePr>
              <a:graphicFrameLocks/>
            </p:cNvGraphicFramePr>
            <p:nvPr/>
          </p:nvGraphicFramePr>
          <p:xfrm>
            <a:off x="0" y="169336"/>
            <a:ext cx="4267199" cy="1257301"/>
          </p:xfrm>
          <a:graphic>
            <a:graphicData uri="http://schemas.openxmlformats.org/drawingml/2006/chart">
              <c:chart xmlns:c="http://schemas.openxmlformats.org/drawingml/2006/chart" xmlns:r="http://schemas.openxmlformats.org/officeDocument/2006/relationships" r:id="rId8"/>
            </a:graphicData>
          </a:graphic>
        </p:graphicFrame>
        <p:sp>
          <p:nvSpPr>
            <p:cNvPr id="110" name="TextBox 169">
              <a:extLst>
                <a:ext uri="{FF2B5EF4-FFF2-40B4-BE49-F238E27FC236}">
                  <a16:creationId xmlns:a16="http://schemas.microsoft.com/office/drawing/2014/main" id="{1E53664C-286F-4920-A686-0C8952CCB59E}"/>
                </a:ext>
              </a:extLst>
            </p:cNvPr>
            <p:cNvSpPr txBox="1"/>
            <p:nvPr/>
          </p:nvSpPr>
          <p:spPr>
            <a:xfrm>
              <a:off x="1428750" y="0"/>
              <a:ext cx="1443566" cy="2719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AU" sz="105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The Centenarians</a:t>
              </a:r>
              <a:endParaRPr lang="en-AU" sz="1100" dirty="0">
                <a:effectLst/>
                <a:ea typeface="Calibri" panose="020F0502020204030204" pitchFamily="34" charset="0"/>
                <a:cs typeface="Times New Roman" panose="02020603050405020304" pitchFamily="18" charset="0"/>
              </a:endParaRPr>
            </a:p>
          </p:txBody>
        </p:sp>
        <p:pic>
          <p:nvPicPr>
            <p:cNvPr id="111" name="Graphic 170" descr="Female Profile outline">
              <a:extLst>
                <a:ext uri="{FF2B5EF4-FFF2-40B4-BE49-F238E27FC236}">
                  <a16:creationId xmlns:a16="http://schemas.microsoft.com/office/drawing/2014/main" id="{379E9F9A-EE06-4025-AE75-C810B10EF73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18937" y="144816"/>
              <a:ext cx="271500" cy="270442"/>
            </a:xfrm>
            <a:prstGeom prst="rect">
              <a:avLst/>
            </a:prstGeom>
          </p:spPr>
        </p:pic>
        <p:pic>
          <p:nvPicPr>
            <p:cNvPr id="112" name="Graphic 171" descr="Male profile outline">
              <a:extLst>
                <a:ext uri="{FF2B5EF4-FFF2-40B4-BE49-F238E27FC236}">
                  <a16:creationId xmlns:a16="http://schemas.microsoft.com/office/drawing/2014/main" id="{521858FD-B481-4249-AF77-89366EEDEF3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80602" y="156317"/>
              <a:ext cx="249556" cy="247440"/>
            </a:xfrm>
            <a:prstGeom prst="rect">
              <a:avLst/>
            </a:prstGeom>
          </p:spPr>
        </p:pic>
      </p:grpSp>
      <p:pic>
        <p:nvPicPr>
          <p:cNvPr id="113" name="Picture 112">
            <a:extLst>
              <a:ext uri="{FF2B5EF4-FFF2-40B4-BE49-F238E27FC236}">
                <a16:creationId xmlns:a16="http://schemas.microsoft.com/office/drawing/2014/main" id="{06685129-0F4B-4A62-80BC-BA1950EC0C10}"/>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3665892" y="936188"/>
            <a:ext cx="3361540" cy="3081056"/>
          </a:xfrm>
          <a:prstGeom prst="rect">
            <a:avLst/>
          </a:prstGeom>
          <a:noFill/>
          <a:effectLst>
            <a:outerShdw blurRad="50800" dist="38100" dir="2700000" algn="tl" rotWithShape="0">
              <a:prstClr val="black">
                <a:alpha val="40000"/>
              </a:prstClr>
            </a:outerShdw>
          </a:effectLst>
        </p:spPr>
      </p:pic>
      <p:grpSp>
        <p:nvGrpSpPr>
          <p:cNvPr id="114" name="Group 113">
            <a:extLst>
              <a:ext uri="{FF2B5EF4-FFF2-40B4-BE49-F238E27FC236}">
                <a16:creationId xmlns:a16="http://schemas.microsoft.com/office/drawing/2014/main" id="{30D29DFA-778C-4971-B619-610706ED6E48}"/>
              </a:ext>
            </a:extLst>
          </p:cNvPr>
          <p:cNvGrpSpPr>
            <a:grpSpLocks noChangeAspect="1"/>
          </p:cNvGrpSpPr>
          <p:nvPr/>
        </p:nvGrpSpPr>
        <p:grpSpPr>
          <a:xfrm>
            <a:off x="7523935" y="3085546"/>
            <a:ext cx="4235163" cy="3100799"/>
            <a:chOff x="0" y="-1"/>
            <a:chExt cx="5437319" cy="3738930"/>
          </a:xfrm>
        </p:grpSpPr>
        <p:grpSp>
          <p:nvGrpSpPr>
            <p:cNvPr id="115" name="Group 114">
              <a:extLst>
                <a:ext uri="{FF2B5EF4-FFF2-40B4-BE49-F238E27FC236}">
                  <a16:creationId xmlns:a16="http://schemas.microsoft.com/office/drawing/2014/main" id="{CF5CA6E0-6FD8-4D07-96D5-583F8ABC4696}"/>
                </a:ext>
              </a:extLst>
            </p:cNvPr>
            <p:cNvGrpSpPr/>
            <p:nvPr/>
          </p:nvGrpSpPr>
          <p:grpSpPr>
            <a:xfrm>
              <a:off x="0" y="2085975"/>
              <a:ext cx="5345723" cy="1652954"/>
              <a:chOff x="0" y="0"/>
              <a:chExt cx="4119975" cy="1481792"/>
            </a:xfrm>
          </p:grpSpPr>
          <p:sp>
            <p:nvSpPr>
              <p:cNvPr id="151" name="Rectangle: Rounded Corners 150">
                <a:extLst>
                  <a:ext uri="{FF2B5EF4-FFF2-40B4-BE49-F238E27FC236}">
                    <a16:creationId xmlns:a16="http://schemas.microsoft.com/office/drawing/2014/main" id="{86CBDF02-57C2-468D-BFF7-3C2CD4B6EA39}"/>
                  </a:ext>
                </a:extLst>
              </p:cNvPr>
              <p:cNvSpPr/>
              <p:nvPr/>
            </p:nvSpPr>
            <p:spPr>
              <a:xfrm>
                <a:off x="0" y="37551"/>
                <a:ext cx="4119975" cy="1378990"/>
              </a:xfrm>
              <a:prstGeom prst="roundRect">
                <a:avLst>
                  <a:gd name="adj" fmla="val 13482"/>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dirty="0"/>
              </a:p>
            </p:txBody>
          </p:sp>
          <p:grpSp>
            <p:nvGrpSpPr>
              <p:cNvPr id="152" name="Group 151">
                <a:extLst>
                  <a:ext uri="{FF2B5EF4-FFF2-40B4-BE49-F238E27FC236}">
                    <a16:creationId xmlns:a16="http://schemas.microsoft.com/office/drawing/2014/main" id="{38504836-5961-4C6F-A18D-31D0C2B39D95}"/>
                  </a:ext>
                </a:extLst>
              </p:cNvPr>
              <p:cNvGrpSpPr/>
              <p:nvPr/>
            </p:nvGrpSpPr>
            <p:grpSpPr>
              <a:xfrm>
                <a:off x="107814" y="376608"/>
                <a:ext cx="797413" cy="1089912"/>
                <a:chOff x="107814" y="376608"/>
                <a:chExt cx="717550" cy="1104900"/>
              </a:xfrm>
            </p:grpSpPr>
            <p:sp>
              <p:nvSpPr>
                <p:cNvPr id="185" name="TextBox 60">
                  <a:extLst>
                    <a:ext uri="{FF2B5EF4-FFF2-40B4-BE49-F238E27FC236}">
                      <a16:creationId xmlns:a16="http://schemas.microsoft.com/office/drawing/2014/main" id="{05AE76F2-267A-4795-A2E1-0F0F679F0156}"/>
                    </a:ext>
                  </a:extLst>
                </p:cNvPr>
                <p:cNvSpPr txBox="1"/>
                <p:nvPr/>
              </p:nvSpPr>
              <p:spPr>
                <a:xfrm>
                  <a:off x="107814" y="376608"/>
                  <a:ext cx="555625"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AU" sz="10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SASS</a:t>
                  </a:r>
                  <a:endParaRPr lang="en-AU" sz="1100" dirty="0">
                    <a:effectLst/>
                    <a:ea typeface="Calibri" panose="020F0502020204030204" pitchFamily="34" charset="0"/>
                    <a:cs typeface="Times New Roman" panose="02020603050405020304" pitchFamily="18" charset="0"/>
                  </a:endParaRPr>
                </a:p>
              </p:txBody>
            </p:sp>
            <p:sp>
              <p:nvSpPr>
                <p:cNvPr id="186" name="TextBox 61">
                  <a:extLst>
                    <a:ext uri="{FF2B5EF4-FFF2-40B4-BE49-F238E27FC236}">
                      <a16:creationId xmlns:a16="http://schemas.microsoft.com/office/drawing/2014/main" id="{59BE8499-3EE9-4136-B06B-D5F7274D9014}"/>
                    </a:ext>
                  </a:extLst>
                </p:cNvPr>
                <p:cNvSpPr txBox="1"/>
                <p:nvPr/>
              </p:nvSpPr>
              <p:spPr>
                <a:xfrm>
                  <a:off x="107814" y="584570"/>
                  <a:ext cx="492125"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AU" sz="10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SSS</a:t>
                  </a:r>
                  <a:endParaRPr lang="en-AU" sz="1100" dirty="0">
                    <a:effectLst/>
                    <a:ea typeface="Calibri" panose="020F0502020204030204" pitchFamily="34" charset="0"/>
                    <a:cs typeface="Times New Roman" panose="02020603050405020304" pitchFamily="18" charset="0"/>
                  </a:endParaRPr>
                </a:p>
              </p:txBody>
            </p:sp>
            <p:sp>
              <p:nvSpPr>
                <p:cNvPr id="187" name="TextBox 62">
                  <a:extLst>
                    <a:ext uri="{FF2B5EF4-FFF2-40B4-BE49-F238E27FC236}">
                      <a16:creationId xmlns:a16="http://schemas.microsoft.com/office/drawing/2014/main" id="{CA09B0A8-C5ED-4D15-82F1-B849C98DA741}"/>
                    </a:ext>
                  </a:extLst>
                </p:cNvPr>
                <p:cNvSpPr txBox="1"/>
                <p:nvPr/>
              </p:nvSpPr>
              <p:spPr>
                <a:xfrm>
                  <a:off x="107814" y="792532"/>
                  <a:ext cx="530225"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AU" sz="10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PSS</a:t>
                  </a:r>
                  <a:endParaRPr lang="en-AU" sz="1100" dirty="0">
                    <a:effectLst/>
                    <a:ea typeface="Calibri" panose="020F0502020204030204" pitchFamily="34" charset="0"/>
                    <a:cs typeface="Times New Roman" panose="02020603050405020304" pitchFamily="18" charset="0"/>
                  </a:endParaRPr>
                </a:p>
              </p:txBody>
            </p:sp>
            <p:sp>
              <p:nvSpPr>
                <p:cNvPr id="188" name="TextBox 63">
                  <a:extLst>
                    <a:ext uri="{FF2B5EF4-FFF2-40B4-BE49-F238E27FC236}">
                      <a16:creationId xmlns:a16="http://schemas.microsoft.com/office/drawing/2014/main" id="{1E8D8A92-9894-4300-90E6-62EB51B3FCBB}"/>
                    </a:ext>
                  </a:extLst>
                </p:cNvPr>
                <p:cNvSpPr txBox="1"/>
                <p:nvPr/>
              </p:nvSpPr>
              <p:spPr>
                <a:xfrm>
                  <a:off x="107814" y="1000494"/>
                  <a:ext cx="692150"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AU" sz="10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Deferred</a:t>
                  </a:r>
                  <a:endParaRPr lang="en-AU" sz="1100" dirty="0">
                    <a:effectLst/>
                    <a:ea typeface="Calibri" panose="020F0502020204030204" pitchFamily="34" charset="0"/>
                    <a:cs typeface="Times New Roman" panose="02020603050405020304" pitchFamily="18" charset="0"/>
                  </a:endParaRPr>
                </a:p>
              </p:txBody>
            </p:sp>
            <p:sp>
              <p:nvSpPr>
                <p:cNvPr id="189" name="TextBox 64">
                  <a:extLst>
                    <a:ext uri="{FF2B5EF4-FFF2-40B4-BE49-F238E27FC236}">
                      <a16:creationId xmlns:a16="http://schemas.microsoft.com/office/drawing/2014/main" id="{066BD591-DE3C-4E2A-B494-3DEFCBE33106}"/>
                    </a:ext>
                  </a:extLst>
                </p:cNvPr>
                <p:cNvSpPr txBox="1"/>
                <p:nvPr/>
              </p:nvSpPr>
              <p:spPr>
                <a:xfrm>
                  <a:off x="107814" y="1208458"/>
                  <a:ext cx="717550"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AU" sz="10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Pension</a:t>
                  </a:r>
                  <a:endParaRPr lang="en-AU" sz="1100" dirty="0">
                    <a:effectLst/>
                    <a:ea typeface="Calibri" panose="020F0502020204030204" pitchFamily="34" charset="0"/>
                    <a:cs typeface="Times New Roman" panose="02020603050405020304" pitchFamily="18" charset="0"/>
                  </a:endParaRPr>
                </a:p>
              </p:txBody>
            </p:sp>
          </p:grpSp>
          <p:grpSp>
            <p:nvGrpSpPr>
              <p:cNvPr id="153" name="Group 152">
                <a:extLst>
                  <a:ext uri="{FF2B5EF4-FFF2-40B4-BE49-F238E27FC236}">
                    <a16:creationId xmlns:a16="http://schemas.microsoft.com/office/drawing/2014/main" id="{9D3E03F7-5F90-450D-AED4-AF5A82F96614}"/>
                  </a:ext>
                </a:extLst>
              </p:cNvPr>
              <p:cNvGrpSpPr/>
              <p:nvPr/>
            </p:nvGrpSpPr>
            <p:grpSpPr>
              <a:xfrm>
                <a:off x="881167" y="0"/>
                <a:ext cx="863335" cy="1469264"/>
                <a:chOff x="881167" y="0"/>
                <a:chExt cx="863335" cy="1469264"/>
              </a:xfrm>
            </p:grpSpPr>
            <p:sp>
              <p:nvSpPr>
                <p:cNvPr id="178" name="TextBox 53">
                  <a:extLst>
                    <a:ext uri="{FF2B5EF4-FFF2-40B4-BE49-F238E27FC236}">
                      <a16:creationId xmlns:a16="http://schemas.microsoft.com/office/drawing/2014/main" id="{19770E7E-7C6A-4042-8201-941B8EFD62D5}"/>
                    </a:ext>
                  </a:extLst>
                </p:cNvPr>
                <p:cNvSpPr txBox="1"/>
                <p:nvPr/>
              </p:nvSpPr>
              <p:spPr>
                <a:xfrm>
                  <a:off x="881167" y="0"/>
                  <a:ext cx="863335" cy="43847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p>
                  <a:pPr algn="ctr">
                    <a:lnSpc>
                      <a:spcPct val="107000"/>
                    </a:lnSpc>
                    <a:spcAft>
                      <a:spcPts val="800"/>
                    </a:spcAft>
                  </a:pPr>
                  <a:r>
                    <a:rPr lang="en-AU" sz="10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Youngest Member</a:t>
                  </a:r>
                  <a:endParaRPr lang="en-AU" sz="1100" dirty="0">
                    <a:effectLst/>
                    <a:ea typeface="Calibri" panose="020F0502020204030204" pitchFamily="34" charset="0"/>
                    <a:cs typeface="Times New Roman" panose="02020603050405020304" pitchFamily="18" charset="0"/>
                  </a:endParaRPr>
                </a:p>
              </p:txBody>
            </p:sp>
            <p:grpSp>
              <p:nvGrpSpPr>
                <p:cNvPr id="179" name="Group 178">
                  <a:extLst>
                    <a:ext uri="{FF2B5EF4-FFF2-40B4-BE49-F238E27FC236}">
                      <a16:creationId xmlns:a16="http://schemas.microsoft.com/office/drawing/2014/main" id="{37230BFC-DB51-44F4-899B-5DDC572316E5}"/>
                    </a:ext>
                  </a:extLst>
                </p:cNvPr>
                <p:cNvGrpSpPr/>
                <p:nvPr/>
              </p:nvGrpSpPr>
              <p:grpSpPr>
                <a:xfrm>
                  <a:off x="1139559" y="388011"/>
                  <a:ext cx="525905" cy="1081253"/>
                  <a:chOff x="1139559" y="388011"/>
                  <a:chExt cx="717550" cy="1096122"/>
                </a:xfrm>
              </p:grpSpPr>
              <p:sp>
                <p:nvSpPr>
                  <p:cNvPr id="180" name="TextBox 55">
                    <a:extLst>
                      <a:ext uri="{FF2B5EF4-FFF2-40B4-BE49-F238E27FC236}">
                        <a16:creationId xmlns:a16="http://schemas.microsoft.com/office/drawing/2014/main" id="{D5F91BBC-F4E3-453B-8365-5AA72B96EEDA}"/>
                      </a:ext>
                    </a:extLst>
                  </p:cNvPr>
                  <p:cNvSpPr txBox="1"/>
                  <p:nvPr/>
                </p:nvSpPr>
                <p:spPr>
                  <a:xfrm>
                    <a:off x="1139559" y="388011"/>
                    <a:ext cx="555624"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46</a:t>
                    </a:r>
                    <a:endParaRPr lang="en-AU" sz="1100" dirty="0">
                      <a:effectLst/>
                      <a:ea typeface="Calibri" panose="020F0502020204030204" pitchFamily="34" charset="0"/>
                      <a:cs typeface="Times New Roman" panose="02020603050405020304" pitchFamily="18" charset="0"/>
                    </a:endParaRPr>
                  </a:p>
                </p:txBody>
              </p:sp>
              <p:sp>
                <p:nvSpPr>
                  <p:cNvPr id="181" name="TextBox 56">
                    <a:extLst>
                      <a:ext uri="{FF2B5EF4-FFF2-40B4-BE49-F238E27FC236}">
                        <a16:creationId xmlns:a16="http://schemas.microsoft.com/office/drawing/2014/main" id="{B864EF77-9FA8-4C39-B584-5716654EBD85}"/>
                      </a:ext>
                    </a:extLst>
                  </p:cNvPr>
                  <p:cNvSpPr txBox="1"/>
                  <p:nvPr/>
                </p:nvSpPr>
                <p:spPr>
                  <a:xfrm>
                    <a:off x="1139559" y="587195"/>
                    <a:ext cx="492125"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53</a:t>
                    </a:r>
                    <a:endParaRPr lang="en-AU" sz="1100" dirty="0">
                      <a:effectLst/>
                      <a:ea typeface="Calibri" panose="020F0502020204030204" pitchFamily="34" charset="0"/>
                      <a:cs typeface="Times New Roman" panose="02020603050405020304" pitchFamily="18" charset="0"/>
                    </a:endParaRPr>
                  </a:p>
                </p:txBody>
              </p:sp>
              <p:sp>
                <p:nvSpPr>
                  <p:cNvPr id="182" name="TextBox 57">
                    <a:extLst>
                      <a:ext uri="{FF2B5EF4-FFF2-40B4-BE49-F238E27FC236}">
                        <a16:creationId xmlns:a16="http://schemas.microsoft.com/office/drawing/2014/main" id="{255BE63B-6A61-4EEF-BCC8-BBF9E17C74E2}"/>
                      </a:ext>
                    </a:extLst>
                  </p:cNvPr>
                  <p:cNvSpPr txBox="1"/>
                  <p:nvPr/>
                </p:nvSpPr>
                <p:spPr>
                  <a:xfrm>
                    <a:off x="1139559" y="795157"/>
                    <a:ext cx="530225"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53</a:t>
                    </a:r>
                    <a:endParaRPr lang="en-AU" sz="1100" dirty="0">
                      <a:effectLst/>
                      <a:ea typeface="Calibri" panose="020F0502020204030204" pitchFamily="34" charset="0"/>
                      <a:cs typeface="Times New Roman" panose="02020603050405020304" pitchFamily="18" charset="0"/>
                    </a:endParaRPr>
                  </a:p>
                </p:txBody>
              </p:sp>
              <p:sp>
                <p:nvSpPr>
                  <p:cNvPr id="183" name="TextBox 58">
                    <a:extLst>
                      <a:ext uri="{FF2B5EF4-FFF2-40B4-BE49-F238E27FC236}">
                        <a16:creationId xmlns:a16="http://schemas.microsoft.com/office/drawing/2014/main" id="{6EC344E9-10BF-45C1-87F4-2A2C92082BB5}"/>
                      </a:ext>
                    </a:extLst>
                  </p:cNvPr>
                  <p:cNvSpPr txBox="1"/>
                  <p:nvPr/>
                </p:nvSpPr>
                <p:spPr>
                  <a:xfrm>
                    <a:off x="1139559" y="1003119"/>
                    <a:ext cx="692150"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46</a:t>
                    </a:r>
                    <a:endParaRPr lang="en-AU" sz="1100" dirty="0">
                      <a:effectLst/>
                      <a:ea typeface="Calibri" panose="020F0502020204030204" pitchFamily="34" charset="0"/>
                      <a:cs typeface="Times New Roman" panose="02020603050405020304" pitchFamily="18" charset="0"/>
                    </a:endParaRPr>
                  </a:p>
                </p:txBody>
              </p:sp>
              <p:sp>
                <p:nvSpPr>
                  <p:cNvPr id="184" name="TextBox 59">
                    <a:extLst>
                      <a:ext uri="{FF2B5EF4-FFF2-40B4-BE49-F238E27FC236}">
                        <a16:creationId xmlns:a16="http://schemas.microsoft.com/office/drawing/2014/main" id="{91EC0319-329E-4BDC-9AC6-F6772599E801}"/>
                      </a:ext>
                    </a:extLst>
                  </p:cNvPr>
                  <p:cNvSpPr txBox="1"/>
                  <p:nvPr/>
                </p:nvSpPr>
                <p:spPr>
                  <a:xfrm>
                    <a:off x="1139559" y="1211083"/>
                    <a:ext cx="717550"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18</a:t>
                    </a:r>
                    <a:endParaRPr lang="en-AU" sz="1100" dirty="0">
                      <a:effectLst/>
                      <a:ea typeface="Calibri" panose="020F0502020204030204" pitchFamily="34" charset="0"/>
                      <a:cs typeface="Times New Roman" panose="02020603050405020304" pitchFamily="18" charset="0"/>
                    </a:endParaRPr>
                  </a:p>
                </p:txBody>
              </p:sp>
            </p:grpSp>
          </p:grpSp>
          <p:grpSp>
            <p:nvGrpSpPr>
              <p:cNvPr id="154" name="Group 153">
                <a:extLst>
                  <a:ext uri="{FF2B5EF4-FFF2-40B4-BE49-F238E27FC236}">
                    <a16:creationId xmlns:a16="http://schemas.microsoft.com/office/drawing/2014/main" id="{ED3A49E9-40FF-4329-B1EB-31872329E6DD}"/>
                  </a:ext>
                </a:extLst>
              </p:cNvPr>
              <p:cNvGrpSpPr/>
              <p:nvPr/>
            </p:nvGrpSpPr>
            <p:grpSpPr>
              <a:xfrm>
                <a:off x="1655785" y="22311"/>
                <a:ext cx="784297" cy="1453217"/>
                <a:chOff x="1655785" y="22311"/>
                <a:chExt cx="784297" cy="1453217"/>
              </a:xfrm>
            </p:grpSpPr>
            <p:sp>
              <p:nvSpPr>
                <p:cNvPr id="171" name="TextBox 46">
                  <a:extLst>
                    <a:ext uri="{FF2B5EF4-FFF2-40B4-BE49-F238E27FC236}">
                      <a16:creationId xmlns:a16="http://schemas.microsoft.com/office/drawing/2014/main" id="{928F419D-012D-4C7F-99A8-B27CAB4AC389}"/>
                    </a:ext>
                  </a:extLst>
                </p:cNvPr>
                <p:cNvSpPr txBox="1"/>
                <p:nvPr/>
              </p:nvSpPr>
              <p:spPr>
                <a:xfrm>
                  <a:off x="1655785" y="22311"/>
                  <a:ext cx="784297" cy="4572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lnSpc>
                      <a:spcPct val="107000"/>
                    </a:lnSpc>
                    <a:spcAft>
                      <a:spcPts val="800"/>
                    </a:spcAft>
                  </a:pPr>
                  <a:r>
                    <a:rPr lang="en-AU" sz="10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Oldest Member</a:t>
                  </a:r>
                  <a:endParaRPr lang="en-AU" sz="1100" dirty="0">
                    <a:effectLst/>
                    <a:ea typeface="Calibri" panose="020F0502020204030204" pitchFamily="34" charset="0"/>
                    <a:cs typeface="Times New Roman" panose="02020603050405020304" pitchFamily="18" charset="0"/>
                  </a:endParaRPr>
                </a:p>
              </p:txBody>
            </p:sp>
            <p:grpSp>
              <p:nvGrpSpPr>
                <p:cNvPr id="172" name="Group 171">
                  <a:extLst>
                    <a:ext uri="{FF2B5EF4-FFF2-40B4-BE49-F238E27FC236}">
                      <a16:creationId xmlns:a16="http://schemas.microsoft.com/office/drawing/2014/main" id="{EBAA83DC-84CF-49F7-AF7D-4C364EC23ABA}"/>
                    </a:ext>
                  </a:extLst>
                </p:cNvPr>
                <p:cNvGrpSpPr/>
                <p:nvPr/>
              </p:nvGrpSpPr>
              <p:grpSpPr>
                <a:xfrm>
                  <a:off x="1788052" y="385616"/>
                  <a:ext cx="568463" cy="1089912"/>
                  <a:chOff x="1788058" y="385616"/>
                  <a:chExt cx="717551" cy="1104900"/>
                </a:xfrm>
              </p:grpSpPr>
              <p:sp>
                <p:nvSpPr>
                  <p:cNvPr id="173" name="TextBox 48">
                    <a:extLst>
                      <a:ext uri="{FF2B5EF4-FFF2-40B4-BE49-F238E27FC236}">
                        <a16:creationId xmlns:a16="http://schemas.microsoft.com/office/drawing/2014/main" id="{D0E3346C-2862-4345-AC7C-FA33E93B4C0C}"/>
                      </a:ext>
                    </a:extLst>
                  </p:cNvPr>
                  <p:cNvSpPr txBox="1"/>
                  <p:nvPr/>
                </p:nvSpPr>
                <p:spPr>
                  <a:xfrm>
                    <a:off x="1869022" y="385616"/>
                    <a:ext cx="555626"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76</a:t>
                    </a:r>
                    <a:endParaRPr lang="en-AU" sz="1100" dirty="0">
                      <a:effectLst/>
                      <a:ea typeface="Calibri" panose="020F0502020204030204" pitchFamily="34" charset="0"/>
                      <a:cs typeface="Times New Roman" panose="02020603050405020304" pitchFamily="18" charset="0"/>
                    </a:endParaRPr>
                  </a:p>
                </p:txBody>
              </p:sp>
              <p:sp>
                <p:nvSpPr>
                  <p:cNvPr id="174" name="TextBox 49">
                    <a:extLst>
                      <a:ext uri="{FF2B5EF4-FFF2-40B4-BE49-F238E27FC236}">
                        <a16:creationId xmlns:a16="http://schemas.microsoft.com/office/drawing/2014/main" id="{5FCE9F7C-51FD-4484-9C42-B621A207077C}"/>
                      </a:ext>
                    </a:extLst>
                  </p:cNvPr>
                  <p:cNvSpPr txBox="1"/>
                  <p:nvPr/>
                </p:nvSpPr>
                <p:spPr>
                  <a:xfrm>
                    <a:off x="1900772" y="593578"/>
                    <a:ext cx="492126"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75</a:t>
                    </a:r>
                    <a:endParaRPr lang="en-AU" sz="1100" dirty="0">
                      <a:effectLst/>
                      <a:ea typeface="Calibri" panose="020F0502020204030204" pitchFamily="34" charset="0"/>
                      <a:cs typeface="Times New Roman" panose="02020603050405020304" pitchFamily="18" charset="0"/>
                    </a:endParaRPr>
                  </a:p>
                </p:txBody>
              </p:sp>
              <p:sp>
                <p:nvSpPr>
                  <p:cNvPr id="175" name="TextBox 50">
                    <a:extLst>
                      <a:ext uri="{FF2B5EF4-FFF2-40B4-BE49-F238E27FC236}">
                        <a16:creationId xmlns:a16="http://schemas.microsoft.com/office/drawing/2014/main" id="{890E9256-EDD9-4F74-BAC2-0FB4FCCF9C5E}"/>
                      </a:ext>
                    </a:extLst>
                  </p:cNvPr>
                  <p:cNvSpPr txBox="1"/>
                  <p:nvPr/>
                </p:nvSpPr>
                <p:spPr>
                  <a:xfrm>
                    <a:off x="1881721" y="801540"/>
                    <a:ext cx="530225"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75</a:t>
                    </a:r>
                    <a:endParaRPr lang="en-AU" sz="1100" dirty="0">
                      <a:effectLst/>
                      <a:ea typeface="Calibri" panose="020F0502020204030204" pitchFamily="34" charset="0"/>
                      <a:cs typeface="Times New Roman" panose="02020603050405020304" pitchFamily="18" charset="0"/>
                    </a:endParaRPr>
                  </a:p>
                </p:txBody>
              </p:sp>
              <p:sp>
                <p:nvSpPr>
                  <p:cNvPr id="176" name="TextBox 51">
                    <a:extLst>
                      <a:ext uri="{FF2B5EF4-FFF2-40B4-BE49-F238E27FC236}">
                        <a16:creationId xmlns:a16="http://schemas.microsoft.com/office/drawing/2014/main" id="{5F202ADA-0D3B-4512-8562-F4719EE4F727}"/>
                      </a:ext>
                    </a:extLst>
                  </p:cNvPr>
                  <p:cNvSpPr txBox="1"/>
                  <p:nvPr/>
                </p:nvSpPr>
                <p:spPr>
                  <a:xfrm>
                    <a:off x="1800759" y="1009502"/>
                    <a:ext cx="692150"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81</a:t>
                    </a:r>
                    <a:endParaRPr lang="en-AU" sz="1100" dirty="0">
                      <a:effectLst/>
                      <a:ea typeface="Calibri" panose="020F0502020204030204" pitchFamily="34" charset="0"/>
                      <a:cs typeface="Times New Roman" panose="02020603050405020304" pitchFamily="18" charset="0"/>
                    </a:endParaRPr>
                  </a:p>
                </p:txBody>
              </p:sp>
              <p:sp>
                <p:nvSpPr>
                  <p:cNvPr id="177" name="TextBox 52">
                    <a:extLst>
                      <a:ext uri="{FF2B5EF4-FFF2-40B4-BE49-F238E27FC236}">
                        <a16:creationId xmlns:a16="http://schemas.microsoft.com/office/drawing/2014/main" id="{2D6811EE-8AF2-4E8B-89DA-6FC4905747BE}"/>
                      </a:ext>
                    </a:extLst>
                  </p:cNvPr>
                  <p:cNvSpPr txBox="1"/>
                  <p:nvPr/>
                </p:nvSpPr>
                <p:spPr>
                  <a:xfrm>
                    <a:off x="1788058" y="1217466"/>
                    <a:ext cx="717551"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109</a:t>
                    </a:r>
                    <a:endParaRPr lang="en-AU" sz="1100" dirty="0">
                      <a:effectLst/>
                      <a:ea typeface="Calibri" panose="020F0502020204030204" pitchFamily="34" charset="0"/>
                      <a:cs typeface="Times New Roman" panose="02020603050405020304" pitchFamily="18" charset="0"/>
                    </a:endParaRPr>
                  </a:p>
                </p:txBody>
              </p:sp>
            </p:grpSp>
          </p:grpSp>
          <p:grpSp>
            <p:nvGrpSpPr>
              <p:cNvPr id="155" name="Group 154">
                <a:extLst>
                  <a:ext uri="{FF2B5EF4-FFF2-40B4-BE49-F238E27FC236}">
                    <a16:creationId xmlns:a16="http://schemas.microsoft.com/office/drawing/2014/main" id="{F50A8E4D-A80F-4422-B0E0-E2AB232679C6}"/>
                  </a:ext>
                </a:extLst>
              </p:cNvPr>
              <p:cNvGrpSpPr/>
              <p:nvPr/>
            </p:nvGrpSpPr>
            <p:grpSpPr>
              <a:xfrm>
                <a:off x="2351365" y="16048"/>
                <a:ext cx="661175" cy="1465744"/>
                <a:chOff x="2351365" y="16048"/>
                <a:chExt cx="661175" cy="1465744"/>
              </a:xfrm>
            </p:grpSpPr>
            <p:sp>
              <p:nvSpPr>
                <p:cNvPr id="164" name="TextBox 39">
                  <a:extLst>
                    <a:ext uri="{FF2B5EF4-FFF2-40B4-BE49-F238E27FC236}">
                      <a16:creationId xmlns:a16="http://schemas.microsoft.com/office/drawing/2014/main" id="{818821F4-9E5F-4A65-ADC3-CC0F2AF7CCB5}"/>
                    </a:ext>
                  </a:extLst>
                </p:cNvPr>
                <p:cNvSpPr txBox="1"/>
                <p:nvPr/>
              </p:nvSpPr>
              <p:spPr>
                <a:xfrm>
                  <a:off x="2351365" y="16048"/>
                  <a:ext cx="609432" cy="41967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lnSpc>
                      <a:spcPct val="107000"/>
                    </a:lnSpc>
                    <a:spcAft>
                      <a:spcPts val="800"/>
                    </a:spcAft>
                  </a:pPr>
                  <a:r>
                    <a:rPr lang="en-AU" sz="10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Avg. </a:t>
                  </a:r>
                  <a:br>
                    <a:rPr lang="en-AU" sz="10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br>
                  <a:r>
                    <a:rPr lang="en-AU" sz="10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Age</a:t>
                  </a:r>
                  <a:endParaRPr lang="en-AU" sz="1100" dirty="0">
                    <a:effectLst/>
                    <a:ea typeface="Calibri" panose="020F0502020204030204" pitchFamily="34" charset="0"/>
                    <a:cs typeface="Times New Roman" panose="02020603050405020304" pitchFamily="18" charset="0"/>
                  </a:endParaRPr>
                </a:p>
              </p:txBody>
            </p:sp>
            <p:grpSp>
              <p:nvGrpSpPr>
                <p:cNvPr id="165" name="Group 164">
                  <a:extLst>
                    <a:ext uri="{FF2B5EF4-FFF2-40B4-BE49-F238E27FC236}">
                      <a16:creationId xmlns:a16="http://schemas.microsoft.com/office/drawing/2014/main" id="{13FFCA1F-C6BD-4ABD-A5BE-D1DCBAA4A2B2}"/>
                    </a:ext>
                  </a:extLst>
                </p:cNvPr>
                <p:cNvGrpSpPr/>
                <p:nvPr/>
              </p:nvGrpSpPr>
              <p:grpSpPr>
                <a:xfrm>
                  <a:off x="2510956" y="391880"/>
                  <a:ext cx="501584" cy="1089912"/>
                  <a:chOff x="2510961" y="391880"/>
                  <a:chExt cx="717550" cy="1104900"/>
                </a:xfrm>
              </p:grpSpPr>
              <p:sp>
                <p:nvSpPr>
                  <p:cNvPr id="166" name="TextBox 41">
                    <a:extLst>
                      <a:ext uri="{FF2B5EF4-FFF2-40B4-BE49-F238E27FC236}">
                        <a16:creationId xmlns:a16="http://schemas.microsoft.com/office/drawing/2014/main" id="{DC3C0B72-4555-4ED1-9B90-01EC2C1BBB6C}"/>
                      </a:ext>
                    </a:extLst>
                  </p:cNvPr>
                  <p:cNvSpPr txBox="1"/>
                  <p:nvPr/>
                </p:nvSpPr>
                <p:spPr>
                  <a:xfrm>
                    <a:off x="2510961" y="391880"/>
                    <a:ext cx="555625"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58</a:t>
                    </a:r>
                    <a:endParaRPr lang="en-AU" sz="1100" dirty="0">
                      <a:effectLst/>
                      <a:ea typeface="Calibri" panose="020F0502020204030204" pitchFamily="34" charset="0"/>
                      <a:cs typeface="Times New Roman" panose="02020603050405020304" pitchFamily="18" charset="0"/>
                    </a:endParaRPr>
                  </a:p>
                </p:txBody>
              </p:sp>
              <p:sp>
                <p:nvSpPr>
                  <p:cNvPr id="167" name="TextBox 42">
                    <a:extLst>
                      <a:ext uri="{FF2B5EF4-FFF2-40B4-BE49-F238E27FC236}">
                        <a16:creationId xmlns:a16="http://schemas.microsoft.com/office/drawing/2014/main" id="{07541E2A-A75A-48FF-ADF3-D04E5007C222}"/>
                      </a:ext>
                    </a:extLst>
                  </p:cNvPr>
                  <p:cNvSpPr txBox="1"/>
                  <p:nvPr/>
                </p:nvSpPr>
                <p:spPr>
                  <a:xfrm>
                    <a:off x="2510961" y="599842"/>
                    <a:ext cx="492125"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60</a:t>
                    </a:r>
                    <a:endParaRPr lang="en-AU" sz="1100" dirty="0">
                      <a:effectLst/>
                      <a:ea typeface="Calibri" panose="020F0502020204030204" pitchFamily="34" charset="0"/>
                      <a:cs typeface="Times New Roman" panose="02020603050405020304" pitchFamily="18" charset="0"/>
                    </a:endParaRPr>
                  </a:p>
                </p:txBody>
              </p:sp>
              <p:sp>
                <p:nvSpPr>
                  <p:cNvPr id="168" name="TextBox 43">
                    <a:extLst>
                      <a:ext uri="{FF2B5EF4-FFF2-40B4-BE49-F238E27FC236}">
                        <a16:creationId xmlns:a16="http://schemas.microsoft.com/office/drawing/2014/main" id="{7118D1B0-B6C1-4D73-B714-767383E0A0E6}"/>
                      </a:ext>
                    </a:extLst>
                  </p:cNvPr>
                  <p:cNvSpPr txBox="1"/>
                  <p:nvPr/>
                </p:nvSpPr>
                <p:spPr>
                  <a:xfrm>
                    <a:off x="2510961" y="807804"/>
                    <a:ext cx="530225"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57</a:t>
                    </a:r>
                    <a:endParaRPr lang="en-AU" sz="1100" dirty="0">
                      <a:effectLst/>
                      <a:ea typeface="Calibri" panose="020F0502020204030204" pitchFamily="34" charset="0"/>
                      <a:cs typeface="Times New Roman" panose="02020603050405020304" pitchFamily="18" charset="0"/>
                    </a:endParaRPr>
                  </a:p>
                </p:txBody>
              </p:sp>
              <p:sp>
                <p:nvSpPr>
                  <p:cNvPr id="169" name="TextBox 44">
                    <a:extLst>
                      <a:ext uri="{FF2B5EF4-FFF2-40B4-BE49-F238E27FC236}">
                        <a16:creationId xmlns:a16="http://schemas.microsoft.com/office/drawing/2014/main" id="{C59067D5-632F-4FC5-BE4A-9635A1DF4BF6}"/>
                      </a:ext>
                    </a:extLst>
                  </p:cNvPr>
                  <p:cNvSpPr txBox="1"/>
                  <p:nvPr/>
                </p:nvSpPr>
                <p:spPr>
                  <a:xfrm>
                    <a:off x="2510961" y="1015766"/>
                    <a:ext cx="692150"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59</a:t>
                    </a:r>
                    <a:endParaRPr lang="en-AU" sz="1100" dirty="0">
                      <a:effectLst/>
                      <a:ea typeface="Calibri" panose="020F0502020204030204" pitchFamily="34" charset="0"/>
                      <a:cs typeface="Times New Roman" panose="02020603050405020304" pitchFamily="18" charset="0"/>
                    </a:endParaRPr>
                  </a:p>
                </p:txBody>
              </p:sp>
              <p:sp>
                <p:nvSpPr>
                  <p:cNvPr id="170" name="TextBox 45">
                    <a:extLst>
                      <a:ext uri="{FF2B5EF4-FFF2-40B4-BE49-F238E27FC236}">
                        <a16:creationId xmlns:a16="http://schemas.microsoft.com/office/drawing/2014/main" id="{5F0FB10C-C5EB-4D1E-BEB9-C566322E2DFD}"/>
                      </a:ext>
                    </a:extLst>
                  </p:cNvPr>
                  <p:cNvSpPr txBox="1"/>
                  <p:nvPr/>
                </p:nvSpPr>
                <p:spPr>
                  <a:xfrm>
                    <a:off x="2510961" y="1223730"/>
                    <a:ext cx="717550"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73</a:t>
                    </a:r>
                    <a:endParaRPr lang="en-AU" sz="1100" dirty="0">
                      <a:effectLst/>
                      <a:ea typeface="Calibri" panose="020F0502020204030204" pitchFamily="34" charset="0"/>
                      <a:cs typeface="Times New Roman" panose="02020603050405020304" pitchFamily="18" charset="0"/>
                    </a:endParaRPr>
                  </a:p>
                </p:txBody>
              </p:sp>
            </p:grpSp>
          </p:grpSp>
          <p:grpSp>
            <p:nvGrpSpPr>
              <p:cNvPr id="156" name="Group 155">
                <a:extLst>
                  <a:ext uri="{FF2B5EF4-FFF2-40B4-BE49-F238E27FC236}">
                    <a16:creationId xmlns:a16="http://schemas.microsoft.com/office/drawing/2014/main" id="{DCDE90C4-82A2-4CC0-BECE-BC832C7F91E9}"/>
                  </a:ext>
                </a:extLst>
              </p:cNvPr>
              <p:cNvGrpSpPr/>
              <p:nvPr/>
            </p:nvGrpSpPr>
            <p:grpSpPr>
              <a:xfrm>
                <a:off x="2800703" y="25444"/>
                <a:ext cx="1209675" cy="1446952"/>
                <a:chOff x="2800703" y="25444"/>
                <a:chExt cx="1209675" cy="1446952"/>
              </a:xfrm>
            </p:grpSpPr>
            <p:sp>
              <p:nvSpPr>
                <p:cNvPr id="157" name="TextBox 32">
                  <a:extLst>
                    <a:ext uri="{FF2B5EF4-FFF2-40B4-BE49-F238E27FC236}">
                      <a16:creationId xmlns:a16="http://schemas.microsoft.com/office/drawing/2014/main" id="{65DF22D4-F7F2-443F-A7F6-583E75074F3A}"/>
                    </a:ext>
                  </a:extLst>
                </p:cNvPr>
                <p:cNvSpPr txBox="1"/>
                <p:nvPr/>
              </p:nvSpPr>
              <p:spPr>
                <a:xfrm>
                  <a:off x="2800703" y="25444"/>
                  <a:ext cx="1209675" cy="4519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lnSpc>
                      <a:spcPct val="107000"/>
                    </a:lnSpc>
                    <a:spcAft>
                      <a:spcPts val="800"/>
                    </a:spcAft>
                  </a:pPr>
                  <a:r>
                    <a:rPr lang="en-AU" sz="10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Avg. Retirement</a:t>
                  </a:r>
                  <a:br>
                    <a:rPr lang="en-AU" sz="10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br>
                  <a:r>
                    <a:rPr lang="en-AU" sz="10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Age</a:t>
                  </a:r>
                  <a:endParaRPr lang="en-AU" sz="1100" dirty="0">
                    <a:effectLst/>
                    <a:ea typeface="Calibri" panose="020F0502020204030204" pitchFamily="34" charset="0"/>
                    <a:cs typeface="Times New Roman" panose="02020603050405020304" pitchFamily="18" charset="0"/>
                  </a:endParaRPr>
                </a:p>
              </p:txBody>
            </p:sp>
            <p:grpSp>
              <p:nvGrpSpPr>
                <p:cNvPr id="158" name="Group 157">
                  <a:extLst>
                    <a:ext uri="{FF2B5EF4-FFF2-40B4-BE49-F238E27FC236}">
                      <a16:creationId xmlns:a16="http://schemas.microsoft.com/office/drawing/2014/main" id="{7B8D516F-8039-4CBC-9E40-10D69FB2AFBF}"/>
                    </a:ext>
                  </a:extLst>
                </p:cNvPr>
                <p:cNvGrpSpPr/>
                <p:nvPr/>
              </p:nvGrpSpPr>
              <p:grpSpPr>
                <a:xfrm>
                  <a:off x="3188862" y="407540"/>
                  <a:ext cx="495558" cy="1064856"/>
                  <a:chOff x="3188866" y="407540"/>
                  <a:chExt cx="692150" cy="1104900"/>
                </a:xfrm>
              </p:grpSpPr>
              <p:sp>
                <p:nvSpPr>
                  <p:cNvPr id="159" name="TextBox 34">
                    <a:extLst>
                      <a:ext uri="{FF2B5EF4-FFF2-40B4-BE49-F238E27FC236}">
                        <a16:creationId xmlns:a16="http://schemas.microsoft.com/office/drawing/2014/main" id="{DFBA7F1D-2747-45BE-8DC9-ACAC0E249DC0}"/>
                      </a:ext>
                    </a:extLst>
                  </p:cNvPr>
                  <p:cNvSpPr txBox="1"/>
                  <p:nvPr/>
                </p:nvSpPr>
                <p:spPr>
                  <a:xfrm>
                    <a:off x="3188866" y="407540"/>
                    <a:ext cx="555624"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63</a:t>
                    </a:r>
                    <a:endParaRPr lang="en-AU" sz="1100" dirty="0">
                      <a:effectLst/>
                      <a:ea typeface="Calibri" panose="020F0502020204030204" pitchFamily="34" charset="0"/>
                      <a:cs typeface="Times New Roman" panose="02020603050405020304" pitchFamily="18" charset="0"/>
                    </a:endParaRPr>
                  </a:p>
                </p:txBody>
              </p:sp>
              <p:sp>
                <p:nvSpPr>
                  <p:cNvPr id="160" name="TextBox 35">
                    <a:extLst>
                      <a:ext uri="{FF2B5EF4-FFF2-40B4-BE49-F238E27FC236}">
                        <a16:creationId xmlns:a16="http://schemas.microsoft.com/office/drawing/2014/main" id="{C98037F1-DB2C-471E-8104-8BD8D609B464}"/>
                      </a:ext>
                    </a:extLst>
                  </p:cNvPr>
                  <p:cNvSpPr txBox="1"/>
                  <p:nvPr/>
                </p:nvSpPr>
                <p:spPr>
                  <a:xfrm>
                    <a:off x="3188866" y="615503"/>
                    <a:ext cx="492125"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61</a:t>
                    </a:r>
                    <a:endParaRPr lang="en-AU" sz="1100" dirty="0">
                      <a:effectLst/>
                      <a:ea typeface="Calibri" panose="020F0502020204030204" pitchFamily="34" charset="0"/>
                      <a:cs typeface="Times New Roman" panose="02020603050405020304" pitchFamily="18" charset="0"/>
                    </a:endParaRPr>
                  </a:p>
                </p:txBody>
              </p:sp>
              <p:sp>
                <p:nvSpPr>
                  <p:cNvPr id="161" name="TextBox 36">
                    <a:extLst>
                      <a:ext uri="{FF2B5EF4-FFF2-40B4-BE49-F238E27FC236}">
                        <a16:creationId xmlns:a16="http://schemas.microsoft.com/office/drawing/2014/main" id="{0E8EA182-3B21-4BEC-BE39-57169EF1254A}"/>
                      </a:ext>
                    </a:extLst>
                  </p:cNvPr>
                  <p:cNvSpPr txBox="1"/>
                  <p:nvPr/>
                </p:nvSpPr>
                <p:spPr>
                  <a:xfrm>
                    <a:off x="3188866" y="823464"/>
                    <a:ext cx="530225"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59</a:t>
                    </a:r>
                    <a:endParaRPr lang="en-AU" sz="1100" dirty="0">
                      <a:effectLst/>
                      <a:ea typeface="Calibri" panose="020F0502020204030204" pitchFamily="34" charset="0"/>
                      <a:cs typeface="Times New Roman" panose="02020603050405020304" pitchFamily="18" charset="0"/>
                    </a:endParaRPr>
                  </a:p>
                </p:txBody>
              </p:sp>
              <p:sp>
                <p:nvSpPr>
                  <p:cNvPr id="162" name="TextBox 37">
                    <a:extLst>
                      <a:ext uri="{FF2B5EF4-FFF2-40B4-BE49-F238E27FC236}">
                        <a16:creationId xmlns:a16="http://schemas.microsoft.com/office/drawing/2014/main" id="{22EA4AA7-11A2-41BE-9E74-85C5DB0EF50D}"/>
                      </a:ext>
                    </a:extLst>
                  </p:cNvPr>
                  <p:cNvSpPr txBox="1"/>
                  <p:nvPr/>
                </p:nvSpPr>
                <p:spPr>
                  <a:xfrm>
                    <a:off x="3188866" y="1031426"/>
                    <a:ext cx="692150" cy="273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63</a:t>
                    </a:r>
                    <a:endParaRPr lang="en-AU" sz="1100" dirty="0">
                      <a:effectLst/>
                      <a:ea typeface="Calibri" panose="020F0502020204030204" pitchFamily="34" charset="0"/>
                      <a:cs typeface="Times New Roman" panose="02020603050405020304" pitchFamily="18" charset="0"/>
                    </a:endParaRPr>
                  </a:p>
                </p:txBody>
              </p:sp>
              <p:sp>
                <p:nvSpPr>
                  <p:cNvPr id="163" name="TextBox 38">
                    <a:extLst>
                      <a:ext uri="{FF2B5EF4-FFF2-40B4-BE49-F238E27FC236}">
                        <a16:creationId xmlns:a16="http://schemas.microsoft.com/office/drawing/2014/main" id="{E93CF230-CCA0-41BE-8D69-B9309116B7BD}"/>
                      </a:ext>
                    </a:extLst>
                  </p:cNvPr>
                  <p:cNvSpPr txBox="1"/>
                  <p:nvPr/>
                </p:nvSpPr>
                <p:spPr>
                  <a:xfrm>
                    <a:off x="3188866" y="1239391"/>
                    <a:ext cx="469363" cy="2730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US"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61</a:t>
                    </a:r>
                    <a:endParaRPr lang="en-AU" sz="1100" dirty="0">
                      <a:effectLst/>
                      <a:ea typeface="Calibri" panose="020F0502020204030204" pitchFamily="34" charset="0"/>
                      <a:cs typeface="Times New Roman" panose="02020603050405020304" pitchFamily="18" charset="0"/>
                    </a:endParaRPr>
                  </a:p>
                </p:txBody>
              </p:sp>
            </p:grpSp>
          </p:grpSp>
        </p:grpSp>
        <p:grpSp>
          <p:nvGrpSpPr>
            <p:cNvPr id="116" name="Group 115">
              <a:extLst>
                <a:ext uri="{FF2B5EF4-FFF2-40B4-BE49-F238E27FC236}">
                  <a16:creationId xmlns:a16="http://schemas.microsoft.com/office/drawing/2014/main" id="{1B41020A-160F-46CC-AFFE-A2ABE67C67E9}"/>
                </a:ext>
              </a:extLst>
            </p:cNvPr>
            <p:cNvGrpSpPr/>
            <p:nvPr/>
          </p:nvGrpSpPr>
          <p:grpSpPr>
            <a:xfrm>
              <a:off x="7190" y="-1"/>
              <a:ext cx="5430129" cy="1884778"/>
              <a:chOff x="5978" y="-1"/>
              <a:chExt cx="4514850" cy="1466850"/>
            </a:xfrm>
          </p:grpSpPr>
          <p:grpSp>
            <p:nvGrpSpPr>
              <p:cNvPr id="117" name="Group 116">
                <a:extLst>
                  <a:ext uri="{FF2B5EF4-FFF2-40B4-BE49-F238E27FC236}">
                    <a16:creationId xmlns:a16="http://schemas.microsoft.com/office/drawing/2014/main" id="{24F5C7D1-3C70-4B96-8B63-BC27E99EF1BC}"/>
                  </a:ext>
                </a:extLst>
              </p:cNvPr>
              <p:cNvGrpSpPr/>
              <p:nvPr/>
            </p:nvGrpSpPr>
            <p:grpSpPr>
              <a:xfrm>
                <a:off x="48617" y="42109"/>
                <a:ext cx="4263323" cy="1314260"/>
                <a:chOff x="48617" y="42109"/>
                <a:chExt cx="4263323" cy="1314260"/>
              </a:xfrm>
            </p:grpSpPr>
            <p:grpSp>
              <p:nvGrpSpPr>
                <p:cNvPr id="119" name="Group 118">
                  <a:extLst>
                    <a:ext uri="{FF2B5EF4-FFF2-40B4-BE49-F238E27FC236}">
                      <a16:creationId xmlns:a16="http://schemas.microsoft.com/office/drawing/2014/main" id="{5E1DCB19-A8B7-4218-8F97-ED88872CE1BA}"/>
                    </a:ext>
                  </a:extLst>
                </p:cNvPr>
                <p:cNvGrpSpPr/>
                <p:nvPr/>
              </p:nvGrpSpPr>
              <p:grpSpPr>
                <a:xfrm>
                  <a:off x="1616077" y="732998"/>
                  <a:ext cx="873127" cy="567759"/>
                  <a:chOff x="1616075" y="733000"/>
                  <a:chExt cx="815976" cy="577284"/>
                </a:xfrm>
              </p:grpSpPr>
              <p:pic>
                <p:nvPicPr>
                  <p:cNvPr id="147" name="Graphic 213" descr="Firefighter female with solid fill">
                    <a:extLst>
                      <a:ext uri="{FF2B5EF4-FFF2-40B4-BE49-F238E27FC236}">
                        <a16:creationId xmlns:a16="http://schemas.microsoft.com/office/drawing/2014/main" id="{76330F5D-FF35-450F-B546-029CE8F392A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16075" y="733000"/>
                    <a:ext cx="327999" cy="387504"/>
                  </a:xfrm>
                  <a:prstGeom prst="rect">
                    <a:avLst/>
                  </a:prstGeom>
                </p:spPr>
              </p:pic>
              <p:pic>
                <p:nvPicPr>
                  <p:cNvPr id="148" name="Graphic 214" descr="Police male outline">
                    <a:extLst>
                      <a:ext uri="{FF2B5EF4-FFF2-40B4-BE49-F238E27FC236}">
                        <a16:creationId xmlns:a16="http://schemas.microsoft.com/office/drawing/2014/main" id="{AFD69031-198F-43BD-83E3-A027BCF3D48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11954" y="745903"/>
                    <a:ext cx="320097" cy="378204"/>
                  </a:xfrm>
                  <a:prstGeom prst="rect">
                    <a:avLst/>
                  </a:prstGeom>
                </p:spPr>
              </p:pic>
              <p:pic>
                <p:nvPicPr>
                  <p:cNvPr id="149" name="Graphic 215" descr="Siren outline">
                    <a:extLst>
                      <a:ext uri="{FF2B5EF4-FFF2-40B4-BE49-F238E27FC236}">
                        <a16:creationId xmlns:a16="http://schemas.microsoft.com/office/drawing/2014/main" id="{26C9B19F-0979-4573-BA44-6EAAC1E0904F}"/>
                      </a:ext>
                    </a:extLst>
                  </p:cNvPr>
                  <p:cNvPicPr>
                    <a:picLocks noChangeAspect="1"/>
                  </p:cNvPicPr>
                  <p:nvPr/>
                </p:nvPicPr>
                <p:blipFill>
                  <a:blip r:embed="rId18" cstate="print">
                    <a:alphaModFix/>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83503" y="815370"/>
                    <a:ext cx="288850" cy="343927"/>
                  </a:xfrm>
                  <a:prstGeom prst="rect">
                    <a:avLst/>
                  </a:prstGeom>
                </p:spPr>
              </p:pic>
              <p:sp>
                <p:nvSpPr>
                  <p:cNvPr id="150" name="TextBox 216">
                    <a:extLst>
                      <a:ext uri="{FF2B5EF4-FFF2-40B4-BE49-F238E27FC236}">
                        <a16:creationId xmlns:a16="http://schemas.microsoft.com/office/drawing/2014/main" id="{A3EF2343-D455-443F-A3EF-9AFB4530B3A4}"/>
                      </a:ext>
                    </a:extLst>
                  </p:cNvPr>
                  <p:cNvSpPr txBox="1"/>
                  <p:nvPr/>
                </p:nvSpPr>
                <p:spPr>
                  <a:xfrm>
                    <a:off x="1704729" y="1146050"/>
                    <a:ext cx="647296" cy="164234"/>
                  </a:xfrm>
                  <a:prstGeom prst="rect">
                    <a:avLst/>
                  </a:prstGeom>
                  <a:noFill/>
                  <a:ln w="9525" cmpd="sng">
                    <a:noFill/>
                  </a:ln>
                  <a:effectLst>
                    <a:outerShdw blurRad="50800" dist="50800" dir="5400000" algn="ctr" rotWithShape="0">
                      <a:srgbClr val="000000">
                        <a:alpha val="9000"/>
                      </a:srgbClr>
                    </a:outerShdw>
                  </a:effectLst>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AU" sz="700" dirty="0">
                        <a:solidFill>
                          <a:srgbClr val="000000"/>
                        </a:solidFill>
                        <a:effectLst/>
                        <a:latin typeface="Arial Nova Light" panose="020B0304020202020204" pitchFamily="34" charset="0"/>
                        <a:ea typeface="Calibri" panose="020F0502020204030204" pitchFamily="34" charset="0"/>
                        <a:cs typeface="Arial" panose="020B0604020202020204" pitchFamily="34" charset="0"/>
                      </a:rPr>
                      <a:t>Emergency</a:t>
                    </a:r>
                    <a:endParaRPr lang="en-AU" sz="1100" dirty="0">
                      <a:effectLst/>
                      <a:ea typeface="Calibri" panose="020F0502020204030204" pitchFamily="34" charset="0"/>
                      <a:cs typeface="Times New Roman" panose="02020603050405020304" pitchFamily="18" charset="0"/>
                    </a:endParaRPr>
                  </a:p>
                </p:txBody>
              </p:sp>
            </p:grpSp>
            <p:grpSp>
              <p:nvGrpSpPr>
                <p:cNvPr id="120" name="Group 119">
                  <a:extLst>
                    <a:ext uri="{FF2B5EF4-FFF2-40B4-BE49-F238E27FC236}">
                      <a16:creationId xmlns:a16="http://schemas.microsoft.com/office/drawing/2014/main" id="{F2408BE2-C8B6-464B-95A2-5C55039C1A41}"/>
                    </a:ext>
                  </a:extLst>
                </p:cNvPr>
                <p:cNvGrpSpPr/>
                <p:nvPr/>
              </p:nvGrpSpPr>
              <p:grpSpPr>
                <a:xfrm>
                  <a:off x="101747" y="326013"/>
                  <a:ext cx="4130290" cy="273773"/>
                  <a:chOff x="101747" y="326013"/>
                  <a:chExt cx="3930266" cy="286473"/>
                </a:xfrm>
              </p:grpSpPr>
              <p:sp>
                <p:nvSpPr>
                  <p:cNvPr id="142" name="TextBox 227">
                    <a:extLst>
                      <a:ext uri="{FF2B5EF4-FFF2-40B4-BE49-F238E27FC236}">
                        <a16:creationId xmlns:a16="http://schemas.microsoft.com/office/drawing/2014/main" id="{8AB49127-0703-414E-B6F9-4A2331089DDA}"/>
                      </a:ext>
                    </a:extLst>
                  </p:cNvPr>
                  <p:cNvSpPr txBox="1"/>
                  <p:nvPr/>
                </p:nvSpPr>
                <p:spPr>
                  <a:xfrm>
                    <a:off x="101747" y="326013"/>
                    <a:ext cx="653427" cy="28647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US" sz="1100" b="1" dirty="0">
                        <a:solidFill>
                          <a:srgbClr val="134679"/>
                        </a:solidFill>
                        <a:effectLst/>
                        <a:latin typeface="Arial Narrow" panose="020B0606020202030204" pitchFamily="34" charset="0"/>
                        <a:ea typeface="Calibri" panose="020F0502020204030204" pitchFamily="34" charset="0"/>
                        <a:cs typeface="Arial" panose="020B0604020202020204" pitchFamily="34" charset="0"/>
                      </a:rPr>
                      <a:t> 3,734 </a:t>
                    </a:r>
                    <a:endParaRPr lang="en-AU" sz="1100" dirty="0">
                      <a:effectLst/>
                      <a:ea typeface="Calibri" panose="020F0502020204030204" pitchFamily="34" charset="0"/>
                      <a:cs typeface="Times New Roman" panose="02020603050405020304" pitchFamily="18" charset="0"/>
                    </a:endParaRPr>
                  </a:p>
                </p:txBody>
              </p:sp>
              <p:sp>
                <p:nvSpPr>
                  <p:cNvPr id="143" name="TextBox 228">
                    <a:extLst>
                      <a:ext uri="{FF2B5EF4-FFF2-40B4-BE49-F238E27FC236}">
                        <a16:creationId xmlns:a16="http://schemas.microsoft.com/office/drawing/2014/main" id="{F7E584B6-30FB-4E18-A653-4D2B19160F07}"/>
                      </a:ext>
                    </a:extLst>
                  </p:cNvPr>
                  <p:cNvSpPr txBox="1"/>
                  <p:nvPr/>
                </p:nvSpPr>
                <p:spPr>
                  <a:xfrm>
                    <a:off x="930482" y="326013"/>
                    <a:ext cx="653427" cy="28647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US" sz="1100" b="1" dirty="0">
                        <a:solidFill>
                          <a:srgbClr val="134679"/>
                        </a:solidFill>
                        <a:effectLst/>
                        <a:latin typeface="Arial Narrow" panose="020B0606020202030204" pitchFamily="34" charset="0"/>
                        <a:ea typeface="Calibri" panose="020F0502020204030204" pitchFamily="34" charset="0"/>
                        <a:cs typeface="Arial" panose="020B0604020202020204" pitchFamily="34" charset="0"/>
                      </a:rPr>
                      <a:t> 3,672 </a:t>
                    </a:r>
                    <a:endParaRPr lang="en-AU" sz="1100" dirty="0">
                      <a:effectLst/>
                      <a:ea typeface="Calibri" panose="020F0502020204030204" pitchFamily="34" charset="0"/>
                      <a:cs typeface="Times New Roman" panose="02020603050405020304" pitchFamily="18" charset="0"/>
                    </a:endParaRPr>
                  </a:p>
                </p:txBody>
              </p:sp>
              <p:sp>
                <p:nvSpPr>
                  <p:cNvPr id="144" name="TextBox 229">
                    <a:extLst>
                      <a:ext uri="{FF2B5EF4-FFF2-40B4-BE49-F238E27FC236}">
                        <a16:creationId xmlns:a16="http://schemas.microsoft.com/office/drawing/2014/main" id="{8CBD78BC-5E1B-461F-AA79-D88420FE9FA5}"/>
                      </a:ext>
                    </a:extLst>
                  </p:cNvPr>
                  <p:cNvSpPr txBox="1"/>
                  <p:nvPr/>
                </p:nvSpPr>
                <p:spPr>
                  <a:xfrm>
                    <a:off x="1721117" y="326013"/>
                    <a:ext cx="653427" cy="28647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lnSpc>
                        <a:spcPct val="107000"/>
                      </a:lnSpc>
                      <a:spcAft>
                        <a:spcPts val="800"/>
                      </a:spcAft>
                    </a:pPr>
                    <a:r>
                      <a:rPr lang="en-US" sz="1100" b="1" dirty="0">
                        <a:solidFill>
                          <a:srgbClr val="134679"/>
                        </a:solidFill>
                        <a:effectLst/>
                        <a:latin typeface="Arial Narrow" panose="020B0606020202030204" pitchFamily="34" charset="0"/>
                        <a:ea typeface="Calibri" panose="020F0502020204030204" pitchFamily="34" charset="0"/>
                        <a:cs typeface="Arial" panose="020B0604020202020204" pitchFamily="34" charset="0"/>
                      </a:rPr>
                      <a:t> 2,046 </a:t>
                    </a:r>
                    <a:endParaRPr lang="en-AU" sz="1100" dirty="0">
                      <a:effectLst/>
                      <a:ea typeface="Calibri" panose="020F0502020204030204" pitchFamily="34" charset="0"/>
                      <a:cs typeface="Times New Roman" panose="02020603050405020304" pitchFamily="18" charset="0"/>
                    </a:endParaRPr>
                  </a:p>
                </p:txBody>
              </p:sp>
              <p:sp>
                <p:nvSpPr>
                  <p:cNvPr id="145" name="TextBox 230">
                    <a:extLst>
                      <a:ext uri="{FF2B5EF4-FFF2-40B4-BE49-F238E27FC236}">
                        <a16:creationId xmlns:a16="http://schemas.microsoft.com/office/drawing/2014/main" id="{22661C13-E8EF-4F44-8BDF-967777AA7655}"/>
                      </a:ext>
                    </a:extLst>
                  </p:cNvPr>
                  <p:cNvSpPr txBox="1"/>
                  <p:nvPr/>
                </p:nvSpPr>
                <p:spPr>
                  <a:xfrm>
                    <a:off x="2549852" y="326013"/>
                    <a:ext cx="653427" cy="28647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lnSpc>
                        <a:spcPct val="107000"/>
                      </a:lnSpc>
                      <a:spcAft>
                        <a:spcPts val="800"/>
                      </a:spcAft>
                    </a:pPr>
                    <a:r>
                      <a:rPr lang="en-US" sz="1100" b="1" dirty="0">
                        <a:solidFill>
                          <a:srgbClr val="134679"/>
                        </a:solidFill>
                        <a:effectLst/>
                        <a:latin typeface="Arial Narrow" panose="020B0606020202030204" pitchFamily="34" charset="0"/>
                        <a:ea typeface="Calibri" panose="020F0502020204030204" pitchFamily="34" charset="0"/>
                        <a:cs typeface="Arial" panose="020B0604020202020204" pitchFamily="34" charset="0"/>
                      </a:rPr>
                      <a:t> 1,845 </a:t>
                    </a:r>
                    <a:endParaRPr lang="en-AU" sz="1100" dirty="0">
                      <a:effectLst/>
                      <a:ea typeface="Calibri" panose="020F0502020204030204" pitchFamily="34" charset="0"/>
                      <a:cs typeface="Times New Roman" panose="02020603050405020304" pitchFamily="18" charset="0"/>
                    </a:endParaRPr>
                  </a:p>
                </p:txBody>
              </p:sp>
              <p:sp>
                <p:nvSpPr>
                  <p:cNvPr id="146" name="TextBox 231">
                    <a:extLst>
                      <a:ext uri="{FF2B5EF4-FFF2-40B4-BE49-F238E27FC236}">
                        <a16:creationId xmlns:a16="http://schemas.microsoft.com/office/drawing/2014/main" id="{A4F29D4B-39BB-4DF8-8F76-E9319F22E27D}"/>
                      </a:ext>
                    </a:extLst>
                  </p:cNvPr>
                  <p:cNvSpPr txBox="1"/>
                  <p:nvPr/>
                </p:nvSpPr>
                <p:spPr>
                  <a:xfrm>
                    <a:off x="3378586" y="326013"/>
                    <a:ext cx="653427" cy="28647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lnSpc>
                        <a:spcPct val="107000"/>
                      </a:lnSpc>
                      <a:spcAft>
                        <a:spcPts val="800"/>
                      </a:spcAft>
                    </a:pPr>
                    <a:r>
                      <a:rPr lang="en-US" sz="1100" b="1" dirty="0">
                        <a:solidFill>
                          <a:srgbClr val="134679"/>
                        </a:solidFill>
                        <a:effectLst/>
                        <a:latin typeface="Arial Narrow" panose="020B0606020202030204" pitchFamily="34" charset="0"/>
                        <a:ea typeface="Calibri" panose="020F0502020204030204" pitchFamily="34" charset="0"/>
                        <a:cs typeface="Arial" panose="020B0604020202020204" pitchFamily="34" charset="0"/>
                      </a:rPr>
                      <a:t> 2,856 </a:t>
                    </a:r>
                    <a:endParaRPr lang="en-AU" sz="1100" dirty="0">
                      <a:effectLst/>
                      <a:ea typeface="Calibri" panose="020F0502020204030204" pitchFamily="34" charset="0"/>
                      <a:cs typeface="Times New Roman" panose="02020603050405020304" pitchFamily="18" charset="0"/>
                    </a:endParaRPr>
                  </a:p>
                </p:txBody>
              </p:sp>
            </p:grpSp>
            <p:sp>
              <p:nvSpPr>
                <p:cNvPr id="121" name="TextBox 232">
                  <a:extLst>
                    <a:ext uri="{FF2B5EF4-FFF2-40B4-BE49-F238E27FC236}">
                      <a16:creationId xmlns:a16="http://schemas.microsoft.com/office/drawing/2014/main" id="{46789C36-F266-4EF6-BA09-AD67CAA849FD}"/>
                    </a:ext>
                  </a:extLst>
                </p:cNvPr>
                <p:cNvSpPr txBox="1"/>
                <p:nvPr/>
              </p:nvSpPr>
              <p:spPr>
                <a:xfrm>
                  <a:off x="1251264" y="42109"/>
                  <a:ext cx="2527862"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AU" sz="11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Active Members by Industry Sector</a:t>
                  </a:r>
                  <a:endParaRPr lang="en-AU" sz="1100" dirty="0">
                    <a:effectLst/>
                    <a:ea typeface="Calibri" panose="020F0502020204030204" pitchFamily="34" charset="0"/>
                    <a:cs typeface="Times New Roman" panose="02020603050405020304" pitchFamily="18" charset="0"/>
                  </a:endParaRPr>
                </a:p>
              </p:txBody>
            </p:sp>
            <p:grpSp>
              <p:nvGrpSpPr>
                <p:cNvPr id="122" name="Group 121">
                  <a:extLst>
                    <a:ext uri="{FF2B5EF4-FFF2-40B4-BE49-F238E27FC236}">
                      <a16:creationId xmlns:a16="http://schemas.microsoft.com/office/drawing/2014/main" id="{F655FBF0-1F8D-452E-B835-85B84C3373BE}"/>
                    </a:ext>
                  </a:extLst>
                </p:cNvPr>
                <p:cNvGrpSpPr/>
                <p:nvPr/>
              </p:nvGrpSpPr>
              <p:grpSpPr>
                <a:xfrm>
                  <a:off x="48617" y="728001"/>
                  <a:ext cx="722436" cy="595762"/>
                  <a:chOff x="48616" y="728002"/>
                  <a:chExt cx="693860" cy="605288"/>
                </a:xfrm>
              </p:grpSpPr>
              <p:sp>
                <p:nvSpPr>
                  <p:cNvPr id="137" name="TextBox 234">
                    <a:extLst>
                      <a:ext uri="{FF2B5EF4-FFF2-40B4-BE49-F238E27FC236}">
                        <a16:creationId xmlns:a16="http://schemas.microsoft.com/office/drawing/2014/main" id="{A440B4EB-A9C7-426E-BF5B-C89B8059EBEF}"/>
                      </a:ext>
                    </a:extLst>
                  </p:cNvPr>
                  <p:cNvSpPr txBox="1"/>
                  <p:nvPr/>
                </p:nvSpPr>
                <p:spPr>
                  <a:xfrm>
                    <a:off x="244581" y="1142095"/>
                    <a:ext cx="497895" cy="191195"/>
                  </a:xfrm>
                  <a:prstGeom prst="rect">
                    <a:avLst/>
                  </a:prstGeom>
                  <a:noFill/>
                  <a:ln w="9525" cmpd="sng">
                    <a:noFill/>
                  </a:ln>
                  <a:effectLst>
                    <a:outerShdw blurRad="50800" dist="50800" dir="5400000" algn="ctr" rotWithShape="0">
                      <a:srgbClr val="000000">
                        <a:alpha val="0"/>
                      </a:srgbClr>
                    </a:outerShdw>
                  </a:effectLst>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AU" sz="700" dirty="0">
                        <a:solidFill>
                          <a:srgbClr val="000000"/>
                        </a:solidFill>
                        <a:effectLst/>
                        <a:latin typeface="Arial Nova Light" panose="020B0304020202020204" pitchFamily="34" charset="0"/>
                        <a:ea typeface="Calibri" panose="020F0502020204030204" pitchFamily="34" charset="0"/>
                        <a:cs typeface="Arial" panose="020B0604020202020204" pitchFamily="34" charset="0"/>
                      </a:rPr>
                      <a:t>Health</a:t>
                    </a:r>
                    <a:endParaRPr lang="en-AU" sz="1100" dirty="0">
                      <a:effectLst/>
                      <a:ea typeface="Calibri" panose="020F0502020204030204" pitchFamily="34" charset="0"/>
                      <a:cs typeface="Times New Roman" panose="02020603050405020304" pitchFamily="18" charset="0"/>
                    </a:endParaRPr>
                  </a:p>
                </p:txBody>
              </p:sp>
              <p:grpSp>
                <p:nvGrpSpPr>
                  <p:cNvPr id="138" name="Group 137">
                    <a:extLst>
                      <a:ext uri="{FF2B5EF4-FFF2-40B4-BE49-F238E27FC236}">
                        <a16:creationId xmlns:a16="http://schemas.microsoft.com/office/drawing/2014/main" id="{6773E30B-F935-464D-9598-AD797C165E1A}"/>
                      </a:ext>
                    </a:extLst>
                  </p:cNvPr>
                  <p:cNvGrpSpPr/>
                  <p:nvPr/>
                </p:nvGrpSpPr>
                <p:grpSpPr>
                  <a:xfrm>
                    <a:off x="48616" y="728002"/>
                    <a:ext cx="614079" cy="449924"/>
                    <a:chOff x="48616" y="728002"/>
                    <a:chExt cx="827001" cy="574143"/>
                  </a:xfrm>
                </p:grpSpPr>
                <p:pic>
                  <p:nvPicPr>
                    <p:cNvPr id="139" name="Graphic 236" descr="Doctor female outline">
                      <a:extLst>
                        <a:ext uri="{FF2B5EF4-FFF2-40B4-BE49-F238E27FC236}">
                          <a16:creationId xmlns:a16="http://schemas.microsoft.com/office/drawing/2014/main" id="{9DCE8733-DF0A-4E7B-B5AF-C9FBBD66CF8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8616" y="831448"/>
                      <a:ext cx="469900" cy="470697"/>
                    </a:xfrm>
                    <a:prstGeom prst="rect">
                      <a:avLst/>
                    </a:prstGeom>
                  </p:spPr>
                </p:pic>
                <p:pic>
                  <p:nvPicPr>
                    <p:cNvPr id="140" name="Graphic 237" descr="Stethoscope with solid fill">
                      <a:extLst>
                        <a:ext uri="{FF2B5EF4-FFF2-40B4-BE49-F238E27FC236}">
                          <a16:creationId xmlns:a16="http://schemas.microsoft.com/office/drawing/2014/main" id="{2FA1B2F8-958C-4FAC-BEBD-F6D325017391}"/>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75247" y="728002"/>
                      <a:ext cx="289209" cy="289699"/>
                    </a:xfrm>
                    <a:prstGeom prst="rect">
                      <a:avLst/>
                    </a:prstGeom>
                  </p:spPr>
                </p:pic>
                <p:pic>
                  <p:nvPicPr>
                    <p:cNvPr id="141" name="Graphic 238" descr="Needle outline">
                      <a:extLst>
                        <a:ext uri="{FF2B5EF4-FFF2-40B4-BE49-F238E27FC236}">
                          <a16:creationId xmlns:a16="http://schemas.microsoft.com/office/drawing/2014/main" id="{E63B7801-F04A-4146-8196-ED652E1EBDB8}"/>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rot="21361356">
                      <a:off x="513006" y="859679"/>
                      <a:ext cx="362611" cy="363225"/>
                    </a:xfrm>
                    <a:prstGeom prst="rect">
                      <a:avLst/>
                    </a:prstGeom>
                  </p:spPr>
                </p:pic>
              </p:grpSp>
            </p:grpSp>
            <p:grpSp>
              <p:nvGrpSpPr>
                <p:cNvPr id="123" name="Group 122">
                  <a:extLst>
                    <a:ext uri="{FF2B5EF4-FFF2-40B4-BE49-F238E27FC236}">
                      <a16:creationId xmlns:a16="http://schemas.microsoft.com/office/drawing/2014/main" id="{004F2633-589F-4E70-9B6A-CB94D1DDBBA2}"/>
                    </a:ext>
                  </a:extLst>
                </p:cNvPr>
                <p:cNvGrpSpPr/>
                <p:nvPr/>
              </p:nvGrpSpPr>
              <p:grpSpPr>
                <a:xfrm>
                  <a:off x="858880" y="705998"/>
                  <a:ext cx="757195" cy="624329"/>
                  <a:chOff x="858880" y="705997"/>
                  <a:chExt cx="728620" cy="633853"/>
                </a:xfrm>
              </p:grpSpPr>
              <p:sp>
                <p:nvSpPr>
                  <p:cNvPr id="135" name="TextBox 240">
                    <a:extLst>
                      <a:ext uri="{FF2B5EF4-FFF2-40B4-BE49-F238E27FC236}">
                        <a16:creationId xmlns:a16="http://schemas.microsoft.com/office/drawing/2014/main" id="{536327E4-A3C6-45F0-8C78-EDDE698D83CE}"/>
                      </a:ext>
                    </a:extLst>
                  </p:cNvPr>
                  <p:cNvSpPr txBox="1"/>
                  <p:nvPr/>
                </p:nvSpPr>
                <p:spPr>
                  <a:xfrm>
                    <a:off x="948149" y="1135534"/>
                    <a:ext cx="639351" cy="204316"/>
                  </a:xfrm>
                  <a:prstGeom prst="rect">
                    <a:avLst/>
                  </a:prstGeom>
                  <a:noFill/>
                  <a:ln w="9525" cmpd="sng">
                    <a:noFill/>
                  </a:ln>
                  <a:effectLst>
                    <a:outerShdw blurRad="50800" dist="50800" dir="5400000" algn="ctr" rotWithShape="0">
                      <a:srgbClr val="000000">
                        <a:alpha val="9000"/>
                      </a:srgbClr>
                    </a:outerShdw>
                  </a:effectLst>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AU" sz="700" dirty="0">
                        <a:solidFill>
                          <a:srgbClr val="000000"/>
                        </a:solidFill>
                        <a:effectLst/>
                        <a:latin typeface="Arial Nova Light" panose="020B0304020202020204" pitchFamily="34" charset="0"/>
                        <a:ea typeface="Calibri" panose="020F0502020204030204" pitchFamily="34" charset="0"/>
                        <a:cs typeface="Arial" panose="020B0604020202020204" pitchFamily="34" charset="0"/>
                      </a:rPr>
                      <a:t>Education</a:t>
                    </a:r>
                    <a:endParaRPr lang="en-AU" sz="1100" dirty="0">
                      <a:effectLst/>
                      <a:ea typeface="Calibri" panose="020F0502020204030204" pitchFamily="34" charset="0"/>
                      <a:cs typeface="Times New Roman" panose="02020603050405020304" pitchFamily="18" charset="0"/>
                    </a:endParaRPr>
                  </a:p>
                </p:txBody>
              </p:sp>
              <p:pic>
                <p:nvPicPr>
                  <p:cNvPr id="136" name="Graphic 241" descr="Classroom with solid fill">
                    <a:extLst>
                      <a:ext uri="{FF2B5EF4-FFF2-40B4-BE49-F238E27FC236}">
                        <a16:creationId xmlns:a16="http://schemas.microsoft.com/office/drawing/2014/main" id="{D7EF260D-F6DB-47AA-B32A-FA0E7637E1D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58880" y="705997"/>
                    <a:ext cx="617496" cy="449578"/>
                  </a:xfrm>
                  <a:prstGeom prst="rect">
                    <a:avLst/>
                  </a:prstGeom>
                </p:spPr>
              </p:pic>
            </p:grpSp>
            <p:grpSp>
              <p:nvGrpSpPr>
                <p:cNvPr id="124" name="Group 123">
                  <a:extLst>
                    <a:ext uri="{FF2B5EF4-FFF2-40B4-BE49-F238E27FC236}">
                      <a16:creationId xmlns:a16="http://schemas.microsoft.com/office/drawing/2014/main" id="{7EC84B61-B3A0-474C-A515-1C35B9C9559A}"/>
                    </a:ext>
                  </a:extLst>
                </p:cNvPr>
                <p:cNvGrpSpPr/>
                <p:nvPr/>
              </p:nvGrpSpPr>
              <p:grpSpPr>
                <a:xfrm>
                  <a:off x="2585861" y="592034"/>
                  <a:ext cx="762000" cy="734494"/>
                  <a:chOff x="2585861" y="592035"/>
                  <a:chExt cx="733425" cy="750371"/>
                </a:xfrm>
              </p:grpSpPr>
              <p:grpSp>
                <p:nvGrpSpPr>
                  <p:cNvPr id="130" name="Group 129">
                    <a:extLst>
                      <a:ext uri="{FF2B5EF4-FFF2-40B4-BE49-F238E27FC236}">
                        <a16:creationId xmlns:a16="http://schemas.microsoft.com/office/drawing/2014/main" id="{5381E30B-1A28-402D-8143-02709CE991D5}"/>
                      </a:ext>
                    </a:extLst>
                  </p:cNvPr>
                  <p:cNvGrpSpPr/>
                  <p:nvPr/>
                </p:nvGrpSpPr>
                <p:grpSpPr>
                  <a:xfrm>
                    <a:off x="2585861" y="592035"/>
                    <a:ext cx="733425" cy="750371"/>
                    <a:chOff x="2585861" y="592035"/>
                    <a:chExt cx="733425" cy="750371"/>
                  </a:xfrm>
                </p:grpSpPr>
                <p:pic>
                  <p:nvPicPr>
                    <p:cNvPr id="132" name="Graphic 245" descr="Train outline">
                      <a:extLst>
                        <a:ext uri="{FF2B5EF4-FFF2-40B4-BE49-F238E27FC236}">
                          <a16:creationId xmlns:a16="http://schemas.microsoft.com/office/drawing/2014/main" id="{B1A8B961-8329-4016-A4BD-867EC6FCEA8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2585861" y="743599"/>
                      <a:ext cx="349672" cy="441647"/>
                    </a:xfrm>
                    <a:prstGeom prst="rect">
                      <a:avLst/>
                    </a:prstGeom>
                  </p:spPr>
                </p:pic>
                <p:pic>
                  <p:nvPicPr>
                    <p:cNvPr id="133" name="Graphic 246" descr="Bus outline">
                      <a:extLst>
                        <a:ext uri="{FF2B5EF4-FFF2-40B4-BE49-F238E27FC236}">
                          <a16:creationId xmlns:a16="http://schemas.microsoft.com/office/drawing/2014/main" id="{5089734B-3E48-4BB6-899A-6A002B059E85}"/>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2900141" y="592035"/>
                      <a:ext cx="370069" cy="470804"/>
                    </a:xfrm>
                    <a:prstGeom prst="rect">
                      <a:avLst/>
                    </a:prstGeom>
                  </p:spPr>
                </p:pic>
                <p:sp>
                  <p:nvSpPr>
                    <p:cNvPr id="134" name="TextBox 247">
                      <a:extLst>
                        <a:ext uri="{FF2B5EF4-FFF2-40B4-BE49-F238E27FC236}">
                          <a16:creationId xmlns:a16="http://schemas.microsoft.com/office/drawing/2014/main" id="{27E18AC1-7107-46FC-BB31-6DA36B6239E9}"/>
                        </a:ext>
                      </a:extLst>
                    </p:cNvPr>
                    <p:cNvSpPr txBox="1"/>
                    <p:nvPr/>
                  </p:nvSpPr>
                  <p:spPr>
                    <a:xfrm>
                      <a:off x="2696284" y="1164728"/>
                      <a:ext cx="623002" cy="177678"/>
                    </a:xfrm>
                    <a:prstGeom prst="rect">
                      <a:avLst/>
                    </a:prstGeom>
                    <a:noFill/>
                    <a:ln w="9525" cmpd="sng">
                      <a:noFill/>
                    </a:ln>
                    <a:effectLst>
                      <a:outerShdw blurRad="50800" dist="50800" dir="5400000" algn="ctr" rotWithShape="0">
                        <a:srgbClr val="000000">
                          <a:alpha val="0"/>
                        </a:srgbClr>
                      </a:outerShdw>
                      <a:softEdge rad="215900"/>
                    </a:effectLst>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AU" sz="700" dirty="0">
                          <a:solidFill>
                            <a:srgbClr val="000000"/>
                          </a:solidFill>
                          <a:effectLst/>
                          <a:latin typeface="Arial Nova Light" panose="020B0304020202020204" pitchFamily="34" charset="0"/>
                          <a:ea typeface="Calibri" panose="020F0502020204030204" pitchFamily="34" charset="0"/>
                          <a:cs typeface="Arial" panose="020B0604020202020204" pitchFamily="34" charset="0"/>
                        </a:rPr>
                        <a:t>Transport</a:t>
                      </a:r>
                      <a:endParaRPr lang="en-AU" sz="1100" dirty="0">
                        <a:effectLst/>
                        <a:ea typeface="Calibri" panose="020F0502020204030204" pitchFamily="34" charset="0"/>
                        <a:cs typeface="Times New Roman" panose="02020603050405020304" pitchFamily="18" charset="0"/>
                      </a:endParaRPr>
                    </a:p>
                  </p:txBody>
                </p:sp>
              </p:grpSp>
              <p:pic>
                <p:nvPicPr>
                  <p:cNvPr id="131" name="Graphic 244" descr="Cruise ship with solid fill">
                    <a:extLst>
                      <a:ext uri="{FF2B5EF4-FFF2-40B4-BE49-F238E27FC236}">
                        <a16:creationId xmlns:a16="http://schemas.microsoft.com/office/drawing/2014/main" id="{AA65A7E0-5AA7-4B72-8433-73F380A38C08}"/>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flipH="1">
                    <a:off x="2901595" y="812799"/>
                    <a:ext cx="352780" cy="427102"/>
                  </a:xfrm>
                  <a:prstGeom prst="rect">
                    <a:avLst/>
                  </a:prstGeom>
                </p:spPr>
              </p:pic>
            </p:grpSp>
            <p:grpSp>
              <p:nvGrpSpPr>
                <p:cNvPr id="125" name="Group 124">
                  <a:extLst>
                    <a:ext uri="{FF2B5EF4-FFF2-40B4-BE49-F238E27FC236}">
                      <a16:creationId xmlns:a16="http://schemas.microsoft.com/office/drawing/2014/main" id="{3CB71EF1-B970-43EB-B82F-AA06B7FE1858}"/>
                    </a:ext>
                  </a:extLst>
                </p:cNvPr>
                <p:cNvGrpSpPr/>
                <p:nvPr/>
              </p:nvGrpSpPr>
              <p:grpSpPr>
                <a:xfrm>
                  <a:off x="3534063" y="588819"/>
                  <a:ext cx="777877" cy="767550"/>
                  <a:chOff x="3534063" y="588819"/>
                  <a:chExt cx="782495" cy="766375"/>
                </a:xfrm>
              </p:grpSpPr>
              <p:pic>
                <p:nvPicPr>
                  <p:cNvPr id="126" name="Graphic 358" descr="Open hand with plant outline">
                    <a:extLst>
                      <a:ext uri="{FF2B5EF4-FFF2-40B4-BE49-F238E27FC236}">
                        <a16:creationId xmlns:a16="http://schemas.microsoft.com/office/drawing/2014/main" id="{D07F6B17-6EBB-4E42-BAA5-57CEA3678C0B}"/>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rot="20657547">
                    <a:off x="3870885" y="728239"/>
                    <a:ext cx="445673" cy="432587"/>
                  </a:xfrm>
                  <a:prstGeom prst="rect">
                    <a:avLst/>
                  </a:prstGeom>
                </p:spPr>
              </p:pic>
              <p:pic>
                <p:nvPicPr>
                  <p:cNvPr id="127" name="Graphic 359" descr="Leaky Tap outline">
                    <a:extLst>
                      <a:ext uri="{FF2B5EF4-FFF2-40B4-BE49-F238E27FC236}">
                        <a16:creationId xmlns:a16="http://schemas.microsoft.com/office/drawing/2014/main" id="{D2B2E369-B672-4226-8FAD-0474D8FCB571}"/>
                      </a:ext>
                    </a:extLst>
                  </p:cNvPr>
                  <p:cNvPicPr>
                    <a:picLocks noChangeAspect="1"/>
                  </p:cNvPicPr>
                  <p:nvPr/>
                </p:nvPicPr>
                <p:blipFill>
                  <a:blip r:embed="rId36">
                    <a:alphaModFix amt="85000"/>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573994" y="588819"/>
                    <a:ext cx="420311" cy="408172"/>
                  </a:xfrm>
                  <a:prstGeom prst="rect">
                    <a:avLst/>
                  </a:prstGeom>
                </p:spPr>
              </p:pic>
              <p:sp>
                <p:nvSpPr>
                  <p:cNvPr id="128" name="TextBox 360">
                    <a:extLst>
                      <a:ext uri="{FF2B5EF4-FFF2-40B4-BE49-F238E27FC236}">
                        <a16:creationId xmlns:a16="http://schemas.microsoft.com/office/drawing/2014/main" id="{0BCBD4C6-25F0-41F3-9959-8E5EC809AB81}"/>
                      </a:ext>
                    </a:extLst>
                  </p:cNvPr>
                  <p:cNvSpPr txBox="1"/>
                  <p:nvPr/>
                </p:nvSpPr>
                <p:spPr>
                  <a:xfrm>
                    <a:off x="3639426" y="1160647"/>
                    <a:ext cx="589137" cy="194547"/>
                  </a:xfrm>
                  <a:prstGeom prst="rect">
                    <a:avLst/>
                  </a:prstGeom>
                  <a:noFill/>
                  <a:ln w="9525" cmpd="sng">
                    <a:noFill/>
                  </a:ln>
                  <a:effectLst>
                    <a:outerShdw blurRad="50800" dist="50800" dir="5400000" algn="ctr" rotWithShape="0">
                      <a:srgbClr val="000000">
                        <a:alpha val="9000"/>
                      </a:srgbClr>
                    </a:outerShdw>
                  </a:effectLst>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AU" sz="700" dirty="0">
                        <a:solidFill>
                          <a:srgbClr val="000000"/>
                        </a:solidFill>
                        <a:effectLst/>
                        <a:latin typeface="Arial Nova Light" panose="020B0304020202020204" pitchFamily="34" charset="0"/>
                        <a:ea typeface="Calibri" panose="020F0502020204030204" pitchFamily="34" charset="0"/>
                        <a:cs typeface="Arial" panose="020B0604020202020204" pitchFamily="34" charset="0"/>
                      </a:rPr>
                      <a:t>Others</a:t>
                    </a:r>
                    <a:endParaRPr lang="en-AU" sz="1100" dirty="0">
                      <a:effectLst/>
                      <a:ea typeface="Calibri" panose="020F0502020204030204" pitchFamily="34" charset="0"/>
                      <a:cs typeface="Times New Roman" panose="02020603050405020304" pitchFamily="18" charset="0"/>
                    </a:endParaRPr>
                  </a:p>
                </p:txBody>
              </p:sp>
              <p:pic>
                <p:nvPicPr>
                  <p:cNvPr id="129" name="Graphic 361" descr="Electrician male outline">
                    <a:extLst>
                      <a:ext uri="{FF2B5EF4-FFF2-40B4-BE49-F238E27FC236}">
                        <a16:creationId xmlns:a16="http://schemas.microsoft.com/office/drawing/2014/main" id="{BA655D5F-DB34-4734-95A2-BE72DDCFFECF}"/>
                      </a:ext>
                    </a:extLst>
                  </p:cNvPr>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3534063" y="855898"/>
                    <a:ext cx="313159" cy="319926"/>
                  </a:xfrm>
                  <a:prstGeom prst="rect">
                    <a:avLst/>
                  </a:prstGeom>
                </p:spPr>
              </p:pic>
            </p:grpSp>
          </p:grpSp>
          <p:sp>
            <p:nvSpPr>
              <p:cNvPr id="118" name="Rectangle: Rounded Corners 117">
                <a:extLst>
                  <a:ext uri="{FF2B5EF4-FFF2-40B4-BE49-F238E27FC236}">
                    <a16:creationId xmlns:a16="http://schemas.microsoft.com/office/drawing/2014/main" id="{A4946617-4C89-4432-BE5D-B3EDB1F79ADD}"/>
                  </a:ext>
                </a:extLst>
              </p:cNvPr>
              <p:cNvSpPr/>
              <p:nvPr/>
            </p:nvSpPr>
            <p:spPr>
              <a:xfrm>
                <a:off x="5978" y="-1"/>
                <a:ext cx="4514850" cy="1466850"/>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AU" dirty="0"/>
              </a:p>
            </p:txBody>
          </p:sp>
        </p:grpSp>
      </p:grpSp>
    </p:spTree>
    <p:extLst>
      <p:ext uri="{BB962C8B-B14F-4D97-AF65-F5344CB8AC3E}">
        <p14:creationId xmlns:p14="http://schemas.microsoft.com/office/powerpoint/2010/main" val="2532615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4529-F2A6-1531-BC08-BD4932618F16}"/>
              </a:ext>
            </a:extLst>
          </p:cNvPr>
          <p:cNvSpPr>
            <a:spLocks noGrp="1"/>
          </p:cNvSpPr>
          <p:nvPr>
            <p:ph type="title"/>
          </p:nvPr>
        </p:nvSpPr>
        <p:spPr/>
        <p:txBody>
          <a:bodyPr/>
          <a:lstStyle/>
          <a:p>
            <a:r>
              <a:rPr lang="en-US" dirty="0"/>
              <a:t>MEMBER ENGAGEMENT FOCUS &amp; Innovation</a:t>
            </a:r>
          </a:p>
        </p:txBody>
      </p:sp>
      <p:sp>
        <p:nvSpPr>
          <p:cNvPr id="4" name="Date Placeholder 3"/>
          <p:cNvSpPr>
            <a:spLocks noGrp="1"/>
          </p:cNvSpPr>
          <p:nvPr>
            <p:ph type="dt" sz="half" idx="10"/>
          </p:nvPr>
        </p:nvSpPr>
        <p:spPr/>
        <p:txBody>
          <a:bodyPr/>
          <a:lstStyle/>
          <a:p>
            <a:r>
              <a:rPr lang="en-US" dirty="0"/>
              <a:t>December 13, 2022</a:t>
            </a:r>
          </a:p>
        </p:txBody>
      </p:sp>
      <p:sp>
        <p:nvSpPr>
          <p:cNvPr id="17" name="Slide Number Placeholder 16"/>
          <p:cNvSpPr>
            <a:spLocks noGrp="1"/>
          </p:cNvSpPr>
          <p:nvPr>
            <p:ph type="sldNum" sz="quarter" idx="12"/>
          </p:nvPr>
        </p:nvSpPr>
        <p:spPr/>
        <p:txBody>
          <a:bodyPr/>
          <a:lstStyle/>
          <a:p>
            <a:fld id="{D2811952-A544-D24C-B796-A36869B3E156}" type="slidenum">
              <a:rPr/>
              <a:t>29</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grpSp>
        <p:nvGrpSpPr>
          <p:cNvPr id="12" name="Group 11">
            <a:extLst>
              <a:ext uri="{FF2B5EF4-FFF2-40B4-BE49-F238E27FC236}">
                <a16:creationId xmlns:a16="http://schemas.microsoft.com/office/drawing/2014/main" id="{7CBDA705-1143-4125-B738-64617202B186}"/>
              </a:ext>
            </a:extLst>
          </p:cNvPr>
          <p:cNvGrpSpPr/>
          <p:nvPr/>
        </p:nvGrpSpPr>
        <p:grpSpPr>
          <a:xfrm>
            <a:off x="876024" y="1642958"/>
            <a:ext cx="5918062" cy="3876691"/>
            <a:chOff x="1547664" y="2116227"/>
            <a:chExt cx="5918062" cy="3876691"/>
          </a:xfrm>
        </p:grpSpPr>
        <p:sp>
          <p:nvSpPr>
            <p:cNvPr id="13" name="AutoShape 3">
              <a:extLst>
                <a:ext uri="{FF2B5EF4-FFF2-40B4-BE49-F238E27FC236}">
                  <a16:creationId xmlns:a16="http://schemas.microsoft.com/office/drawing/2014/main" id="{03BCE8C7-D3B8-4A6B-9249-5B94BAAB0274}"/>
                </a:ext>
              </a:extLst>
            </p:cNvPr>
            <p:cNvSpPr>
              <a:spLocks noChangeArrowheads="1"/>
            </p:cNvSpPr>
            <p:nvPr/>
          </p:nvSpPr>
          <p:spPr bwMode="auto">
            <a:xfrm>
              <a:off x="1547664" y="2116227"/>
              <a:ext cx="5918062" cy="1195766"/>
            </a:xfrm>
            <a:prstGeom prst="roundRect">
              <a:avLst>
                <a:gd name="adj" fmla="val 16667"/>
              </a:avLst>
            </a:prstGeom>
            <a:solidFill>
              <a:srgbClr val="4F81BD"/>
            </a:solidFill>
            <a:ln/>
          </p:spPr>
          <p:style>
            <a:lnRef idx="0">
              <a:schemeClr val="accent1"/>
            </a:lnRef>
            <a:fillRef idx="3">
              <a:schemeClr val="accent1"/>
            </a:fillRef>
            <a:effectRef idx="3">
              <a:schemeClr val="accent1"/>
            </a:effectRef>
            <a:fontRef idx="minor">
              <a:schemeClr val="lt1"/>
            </a:fontRef>
          </p:style>
          <p:txBody>
            <a:bodyPr anchor="ctr"/>
            <a:lstStyle/>
            <a:p>
              <a:pPr marL="342900" lvl="0" indent="-342900">
                <a:lnSpc>
                  <a:spcPct val="115000"/>
                </a:lnSpc>
                <a:spcAft>
                  <a:spcPts val="800"/>
                </a:spcAft>
                <a:buFont typeface="Symbol" panose="05050102010706020507" pitchFamily="18" charset="2"/>
                <a:buChar char=""/>
              </a:pPr>
              <a:r>
                <a:rPr lang="en-AU" dirty="0">
                  <a:effectLst/>
                  <a:latin typeface="Arial" panose="020B0604020202020204" pitchFamily="34" charset="0"/>
                  <a:ea typeface="Calibri" panose="020F0502020204030204" pitchFamily="34" charset="0"/>
                  <a:cs typeface="Times New Roman" panose="02020603050405020304" pitchFamily="18" charset="0"/>
                </a:rPr>
                <a:t>Continue to embed the consideration of members best interests in our decision making</a:t>
              </a:r>
            </a:p>
          </p:txBody>
        </p:sp>
        <p:sp>
          <p:nvSpPr>
            <p:cNvPr id="14" name="AutoShape 3">
              <a:extLst>
                <a:ext uri="{FF2B5EF4-FFF2-40B4-BE49-F238E27FC236}">
                  <a16:creationId xmlns:a16="http://schemas.microsoft.com/office/drawing/2014/main" id="{BAD24B36-DA70-4AF3-953C-69DE53BE6492}"/>
                </a:ext>
              </a:extLst>
            </p:cNvPr>
            <p:cNvSpPr>
              <a:spLocks noChangeArrowheads="1"/>
            </p:cNvSpPr>
            <p:nvPr/>
          </p:nvSpPr>
          <p:spPr bwMode="auto">
            <a:xfrm>
              <a:off x="1547664" y="3429000"/>
              <a:ext cx="5918062" cy="1195766"/>
            </a:xfrm>
            <a:prstGeom prst="roundRect">
              <a:avLst>
                <a:gd name="adj" fmla="val 16667"/>
              </a:avLst>
            </a:prstGeom>
            <a:solidFill>
              <a:srgbClr val="4F81BD"/>
            </a:solidFill>
            <a:ln/>
          </p:spPr>
          <p:style>
            <a:lnRef idx="0">
              <a:schemeClr val="accent1"/>
            </a:lnRef>
            <a:fillRef idx="3">
              <a:schemeClr val="accent1"/>
            </a:fillRef>
            <a:effectRef idx="3">
              <a:schemeClr val="accent1"/>
            </a:effectRef>
            <a:fontRef idx="minor">
              <a:schemeClr val="lt1"/>
            </a:fontRef>
          </p:style>
          <p:txBody>
            <a:bodyPr anchor="ctr"/>
            <a:lstStyle/>
            <a:p>
              <a:pPr marL="342900" lvl="0" indent="-342900">
                <a:lnSpc>
                  <a:spcPct val="115000"/>
                </a:lnSpc>
                <a:spcAft>
                  <a:spcPts val="800"/>
                </a:spcAft>
                <a:buFont typeface="Symbol" panose="05050102010706020507" pitchFamily="18" charset="2"/>
                <a:buChar char=""/>
              </a:pPr>
              <a:r>
                <a:rPr lang="en-AU" dirty="0">
                  <a:effectLst/>
                  <a:latin typeface="Arial" panose="020B0604020202020204" pitchFamily="34" charset="0"/>
                  <a:ea typeface="Calibri" panose="020F0502020204030204" pitchFamily="34" charset="0"/>
                  <a:cs typeface="Times New Roman" panose="02020603050405020304" pitchFamily="18" charset="0"/>
                </a:rPr>
                <a:t>Validate and manage the delivery of superannuation administration services to meet member expectations</a:t>
              </a:r>
            </a:p>
          </p:txBody>
        </p:sp>
        <p:sp>
          <p:nvSpPr>
            <p:cNvPr id="15" name="AutoShape 3">
              <a:extLst>
                <a:ext uri="{FF2B5EF4-FFF2-40B4-BE49-F238E27FC236}">
                  <a16:creationId xmlns:a16="http://schemas.microsoft.com/office/drawing/2014/main" id="{23ABD0E6-3F34-4966-B373-D8F47A17FC25}"/>
                </a:ext>
              </a:extLst>
            </p:cNvPr>
            <p:cNvSpPr>
              <a:spLocks noChangeArrowheads="1"/>
            </p:cNvSpPr>
            <p:nvPr/>
          </p:nvSpPr>
          <p:spPr bwMode="auto">
            <a:xfrm>
              <a:off x="1547664" y="4797152"/>
              <a:ext cx="5918062" cy="1195766"/>
            </a:xfrm>
            <a:prstGeom prst="roundRect">
              <a:avLst>
                <a:gd name="adj" fmla="val 16667"/>
              </a:avLst>
            </a:prstGeom>
            <a:solidFill>
              <a:srgbClr val="4F81BD"/>
            </a:solidFill>
            <a:ln/>
          </p:spPr>
          <p:style>
            <a:lnRef idx="0">
              <a:schemeClr val="accent1"/>
            </a:lnRef>
            <a:fillRef idx="3">
              <a:schemeClr val="accent1"/>
            </a:fillRef>
            <a:effectRef idx="3">
              <a:schemeClr val="accent1"/>
            </a:effectRef>
            <a:fontRef idx="minor">
              <a:schemeClr val="lt1"/>
            </a:fontRef>
          </p:style>
          <p:txBody>
            <a:bodyPr anchor="ctr"/>
            <a:lstStyle/>
            <a:p>
              <a:pPr marL="342900" indent="-342900">
                <a:lnSpc>
                  <a:spcPct val="115000"/>
                </a:lnSpc>
                <a:spcAft>
                  <a:spcPts val="800"/>
                </a:spcAft>
                <a:buFont typeface="Symbol" panose="05050102010706020507" pitchFamily="18" charset="2"/>
                <a:buChar char=""/>
              </a:pPr>
              <a:r>
                <a:rPr lang="en-AU" dirty="0">
                  <a:effectLst/>
                  <a:latin typeface="Arial" panose="020B0604020202020204" pitchFamily="34" charset="0"/>
                  <a:ea typeface="Calibri" panose="020F0502020204030204" pitchFamily="34" charset="0"/>
                  <a:cs typeface="Times New Roman" panose="02020603050405020304" pitchFamily="18" charset="0"/>
                </a:rPr>
                <a:t>Maintain an understanding of our member expectations and respond to them through implementation of an effective communication plan</a:t>
              </a:r>
            </a:p>
          </p:txBody>
        </p:sp>
      </p:grpSp>
      <p:sp>
        <p:nvSpPr>
          <p:cNvPr id="16" name="Content Placeholder 8">
            <a:extLst>
              <a:ext uri="{FF2B5EF4-FFF2-40B4-BE49-F238E27FC236}">
                <a16:creationId xmlns:a16="http://schemas.microsoft.com/office/drawing/2014/main" id="{F2B1C44E-0E26-4636-8D3C-1FA54843FE38}"/>
              </a:ext>
            </a:extLst>
          </p:cNvPr>
          <p:cNvSpPr>
            <a:spLocks noGrp="1"/>
          </p:cNvSpPr>
          <p:nvPr>
            <p:ph idx="1"/>
          </p:nvPr>
        </p:nvSpPr>
        <p:spPr>
          <a:xfrm>
            <a:off x="7141643" y="1739029"/>
            <a:ext cx="4440757" cy="3663551"/>
          </a:xfrm>
        </p:spPr>
        <p:txBody>
          <a:bodyPr/>
          <a:lstStyle/>
          <a:p>
            <a:pPr>
              <a:buFont typeface="Arial" panose="020B0604020202020204" pitchFamily="34" charset="0"/>
              <a:buChar char="•"/>
            </a:pPr>
            <a:r>
              <a:rPr lang="en-US" dirty="0">
                <a:solidFill>
                  <a:srgbClr val="00447C"/>
                </a:solidFill>
              </a:rPr>
              <a:t>Member Advisory Forums</a:t>
            </a:r>
          </a:p>
          <a:p>
            <a:pPr>
              <a:buFont typeface="Arial" panose="020B0604020202020204" pitchFamily="34" charset="0"/>
              <a:buChar char="•"/>
            </a:pPr>
            <a:r>
              <a:rPr lang="en-US" dirty="0">
                <a:solidFill>
                  <a:srgbClr val="00447C"/>
                </a:solidFill>
              </a:rPr>
              <a:t>Net Zero &amp; Responsible Investment communication program</a:t>
            </a:r>
          </a:p>
          <a:p>
            <a:pPr>
              <a:buFont typeface="Arial" panose="020B0604020202020204" pitchFamily="34" charset="0"/>
              <a:buChar char="•"/>
            </a:pPr>
            <a:r>
              <a:rPr lang="en-US" dirty="0">
                <a:solidFill>
                  <a:srgbClr val="00447C"/>
                </a:solidFill>
              </a:rPr>
              <a:t>Member Experience journey review</a:t>
            </a:r>
          </a:p>
          <a:p>
            <a:pPr>
              <a:buFont typeface="Arial" panose="020B0604020202020204" pitchFamily="34" charset="0"/>
              <a:buChar char="•"/>
            </a:pPr>
            <a:r>
              <a:rPr lang="en-US" dirty="0">
                <a:solidFill>
                  <a:srgbClr val="00447C"/>
                </a:solidFill>
              </a:rPr>
              <a:t>Newsletters via digital channels</a:t>
            </a:r>
          </a:p>
          <a:p>
            <a:pPr>
              <a:buFont typeface="Arial" panose="020B0604020202020204" pitchFamily="34" charset="0"/>
              <a:buChar char="•"/>
            </a:pPr>
            <a:r>
              <a:rPr lang="en-US" dirty="0">
                <a:solidFill>
                  <a:srgbClr val="00447C"/>
                </a:solidFill>
              </a:rPr>
              <a:t>Website enhancements - member/user audit and enhancements</a:t>
            </a:r>
          </a:p>
          <a:p>
            <a:pPr>
              <a:buFont typeface="Arial" panose="020B0604020202020204" pitchFamily="34" charset="0"/>
              <a:buChar char="•"/>
            </a:pPr>
            <a:r>
              <a:rPr lang="en-US" dirty="0">
                <a:solidFill>
                  <a:srgbClr val="00447C"/>
                </a:solidFill>
              </a:rPr>
              <a:t>Research into Pension Member attitudes and needs</a:t>
            </a:r>
            <a:endParaRPr lang="en-AU" dirty="0">
              <a:solidFill>
                <a:srgbClr val="00447C"/>
              </a:solidFill>
            </a:endParaRPr>
          </a:p>
        </p:txBody>
      </p:sp>
    </p:spTree>
    <p:extLst>
      <p:ext uri="{BB962C8B-B14F-4D97-AF65-F5344CB8AC3E}">
        <p14:creationId xmlns:p14="http://schemas.microsoft.com/office/powerpoint/2010/main" val="48995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4529-F2A6-1531-BC08-BD4932618F16}"/>
              </a:ext>
            </a:extLst>
          </p:cNvPr>
          <p:cNvSpPr>
            <a:spLocks noGrp="1"/>
          </p:cNvSpPr>
          <p:nvPr>
            <p:ph type="title"/>
          </p:nvPr>
        </p:nvSpPr>
        <p:spPr/>
        <p:txBody>
          <a:bodyPr/>
          <a:lstStyle/>
          <a:p>
            <a:r>
              <a:rPr lang="en-AU" dirty="0"/>
              <a:t>Data and Cyber Crime</a:t>
            </a:r>
            <a:r>
              <a:rPr lang="en-US" dirty="0"/>
              <a:t> </a:t>
            </a:r>
          </a:p>
        </p:txBody>
      </p:sp>
      <p:sp>
        <p:nvSpPr>
          <p:cNvPr id="4" name="Date Placeholder 3"/>
          <p:cNvSpPr>
            <a:spLocks noGrp="1"/>
          </p:cNvSpPr>
          <p:nvPr>
            <p:ph type="dt" sz="half" idx="10"/>
          </p:nvPr>
        </p:nvSpPr>
        <p:spPr/>
        <p:txBody>
          <a:bodyPr/>
          <a:lstStyle/>
          <a:p>
            <a:r>
              <a:rPr lang="en-US" dirty="0"/>
              <a:t>December 13, 2022</a:t>
            </a:r>
          </a:p>
        </p:txBody>
      </p:sp>
      <p:sp>
        <p:nvSpPr>
          <p:cNvPr id="17" name="Slide Number Placeholder 16"/>
          <p:cNvSpPr>
            <a:spLocks noGrp="1"/>
          </p:cNvSpPr>
          <p:nvPr>
            <p:ph type="sldNum" sz="quarter" idx="12"/>
          </p:nvPr>
        </p:nvSpPr>
        <p:spPr/>
        <p:txBody>
          <a:bodyPr/>
          <a:lstStyle/>
          <a:p>
            <a:fld id="{D2811952-A544-D24C-B796-A36869B3E156}" type="slidenum">
              <a:rPr/>
              <a:t>3</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sp>
        <p:nvSpPr>
          <p:cNvPr id="9" name="Content Placeholder 2">
            <a:extLst>
              <a:ext uri="{FF2B5EF4-FFF2-40B4-BE49-F238E27FC236}">
                <a16:creationId xmlns:a16="http://schemas.microsoft.com/office/drawing/2014/main" id="{F5326151-0132-49DB-A620-0E8D11D8E75D}"/>
              </a:ext>
            </a:extLst>
          </p:cNvPr>
          <p:cNvSpPr>
            <a:spLocks noGrp="1"/>
          </p:cNvSpPr>
          <p:nvPr>
            <p:ph idx="1"/>
          </p:nvPr>
        </p:nvSpPr>
        <p:spPr>
          <a:xfrm>
            <a:off x="1023938" y="1807360"/>
            <a:ext cx="10558462" cy="4244975"/>
          </a:xfrm>
        </p:spPr>
        <p:txBody>
          <a:bodyPr>
            <a:normAutofit fontScale="92500" lnSpcReduction="20000"/>
          </a:bodyPr>
          <a:lstStyle/>
          <a:p>
            <a:pPr marL="329184" indent="-329184" defTabSz="438911">
              <a:defRPr sz="1919"/>
            </a:pPr>
            <a:r>
              <a:rPr lang="en-AU" sz="2300" dirty="0">
                <a:solidFill>
                  <a:srgbClr val="00447C"/>
                </a:solidFill>
              </a:rPr>
              <a:t>Cyber crime is increasing, with rising sophistication, scale and frequency. </a:t>
            </a:r>
          </a:p>
          <a:p>
            <a:pPr marL="329184" indent="-329184" defTabSz="438911">
              <a:defRPr sz="1919"/>
            </a:pPr>
            <a:r>
              <a:rPr lang="en-AU" sz="2300" dirty="0">
                <a:solidFill>
                  <a:srgbClr val="00447C"/>
                </a:solidFill>
              </a:rPr>
              <a:t>Data is both the foundation and the aim of most cyber crime</a:t>
            </a:r>
          </a:p>
          <a:p>
            <a:pPr marL="400050" lvl="1" indent="0" defTabSz="438911">
              <a:buSzPct val="100000"/>
              <a:buNone/>
              <a:defRPr sz="1727"/>
            </a:pPr>
            <a:r>
              <a:rPr lang="en-AU" sz="1900" dirty="0">
                <a:solidFill>
                  <a:srgbClr val="00447C"/>
                </a:solidFill>
              </a:rPr>
              <a:t>-    STC holds much highly sensitive Member data</a:t>
            </a:r>
          </a:p>
          <a:p>
            <a:pPr marL="173254" indent="-173254" defTabSz="438911">
              <a:buSzPct val="100000"/>
              <a:buChar char="•"/>
              <a:defRPr sz="1727"/>
            </a:pPr>
            <a:endParaRPr lang="en-AU" dirty="0">
              <a:solidFill>
                <a:srgbClr val="00447C"/>
              </a:solidFill>
            </a:endParaRPr>
          </a:p>
          <a:p>
            <a:pPr marL="329184" indent="-329184" defTabSz="438911">
              <a:defRPr sz="1919"/>
            </a:pPr>
            <a:r>
              <a:rPr lang="en-AU" sz="2300" dirty="0">
                <a:solidFill>
                  <a:srgbClr val="00447C"/>
                </a:solidFill>
              </a:rPr>
              <a:t>Major data-focussed work programmes nearing completion</a:t>
            </a:r>
          </a:p>
          <a:p>
            <a:pPr marL="729234" lvl="1" indent="-329184" defTabSz="438911">
              <a:defRPr sz="1919"/>
            </a:pPr>
            <a:r>
              <a:rPr lang="en-AU" sz="1900" dirty="0">
                <a:solidFill>
                  <a:srgbClr val="00447C"/>
                </a:solidFill>
              </a:rPr>
              <a:t>to identify </a:t>
            </a:r>
            <a:r>
              <a:rPr lang="en-AU" sz="1900" i="1" dirty="0">
                <a:solidFill>
                  <a:srgbClr val="00447C"/>
                </a:solidFill>
              </a:rPr>
              <a:t>exactly</a:t>
            </a:r>
            <a:r>
              <a:rPr lang="en-AU" sz="1900" dirty="0">
                <a:solidFill>
                  <a:srgbClr val="00447C"/>
                </a:solidFill>
              </a:rPr>
              <a:t> </a:t>
            </a:r>
            <a:r>
              <a:rPr lang="en-AU" sz="1900" i="1" dirty="0">
                <a:solidFill>
                  <a:srgbClr val="00447C"/>
                </a:solidFill>
              </a:rPr>
              <a:t>what</a:t>
            </a:r>
            <a:r>
              <a:rPr lang="en-AU" sz="1900" dirty="0">
                <a:solidFill>
                  <a:srgbClr val="00447C"/>
                </a:solidFill>
              </a:rPr>
              <a:t> ‘critical data elements’ are held.</a:t>
            </a:r>
          </a:p>
          <a:p>
            <a:pPr marL="729234" lvl="1" indent="-329184" defTabSz="438911">
              <a:defRPr sz="1919"/>
            </a:pPr>
            <a:r>
              <a:rPr lang="en-AU" sz="1900" dirty="0">
                <a:solidFill>
                  <a:srgbClr val="00447C"/>
                </a:solidFill>
              </a:rPr>
              <a:t>to know </a:t>
            </a:r>
            <a:r>
              <a:rPr lang="en-AU" sz="1900" i="1" dirty="0">
                <a:solidFill>
                  <a:srgbClr val="00447C"/>
                </a:solidFill>
              </a:rPr>
              <a:t>how and</a:t>
            </a:r>
            <a:r>
              <a:rPr lang="en-AU" sz="1900" dirty="0">
                <a:solidFill>
                  <a:srgbClr val="00447C"/>
                </a:solidFill>
              </a:rPr>
              <a:t> </a:t>
            </a:r>
            <a:r>
              <a:rPr lang="en-AU" sz="1900" i="1" dirty="0">
                <a:solidFill>
                  <a:srgbClr val="00447C"/>
                </a:solidFill>
              </a:rPr>
              <a:t>where</a:t>
            </a:r>
            <a:r>
              <a:rPr lang="en-AU" sz="1900" dirty="0">
                <a:solidFill>
                  <a:srgbClr val="00447C"/>
                </a:solidFill>
              </a:rPr>
              <a:t> the data elements are stored.</a:t>
            </a:r>
          </a:p>
          <a:p>
            <a:pPr marL="729234" lvl="1" indent="-329184" defTabSz="438911">
              <a:defRPr sz="1919"/>
            </a:pPr>
            <a:r>
              <a:rPr lang="en-AU" sz="1900" dirty="0">
                <a:solidFill>
                  <a:srgbClr val="00447C"/>
                </a:solidFill>
              </a:rPr>
              <a:t>to allocate </a:t>
            </a:r>
            <a:r>
              <a:rPr lang="en-AU" sz="1900" i="1" dirty="0">
                <a:solidFill>
                  <a:srgbClr val="00447C"/>
                </a:solidFill>
              </a:rPr>
              <a:t>responsibilities</a:t>
            </a:r>
            <a:r>
              <a:rPr lang="en-AU" sz="1900" dirty="0">
                <a:solidFill>
                  <a:srgbClr val="00447C"/>
                </a:solidFill>
              </a:rPr>
              <a:t> for data to specific individuals.</a:t>
            </a:r>
          </a:p>
          <a:p>
            <a:pPr marL="729234" lvl="1" indent="-329184" defTabSz="438911">
              <a:defRPr sz="1919"/>
            </a:pPr>
            <a:r>
              <a:rPr lang="en-AU" sz="1900" dirty="0">
                <a:solidFill>
                  <a:srgbClr val="00447C"/>
                </a:solidFill>
              </a:rPr>
              <a:t>to confirm </a:t>
            </a:r>
            <a:r>
              <a:rPr lang="en-AU" sz="1900" i="1" dirty="0">
                <a:solidFill>
                  <a:srgbClr val="00447C"/>
                </a:solidFill>
              </a:rPr>
              <a:t>security</a:t>
            </a:r>
            <a:r>
              <a:rPr lang="en-AU" sz="1900" dirty="0">
                <a:solidFill>
                  <a:srgbClr val="00447C"/>
                </a:solidFill>
              </a:rPr>
              <a:t> arrangements for all data elements.</a:t>
            </a:r>
          </a:p>
          <a:p>
            <a:pPr marL="729234" lvl="1" indent="-329184" defTabSz="438911">
              <a:defRPr sz="1919"/>
            </a:pPr>
            <a:r>
              <a:rPr lang="en-AU" sz="1900" dirty="0">
                <a:solidFill>
                  <a:srgbClr val="00447C"/>
                </a:solidFill>
              </a:rPr>
              <a:t>to ensure that data held or used by external service suppliers are subject to these </a:t>
            </a:r>
            <a:r>
              <a:rPr lang="en-AU" sz="1900" i="1" dirty="0">
                <a:solidFill>
                  <a:srgbClr val="00447C"/>
                </a:solidFill>
              </a:rPr>
              <a:t>consistent</a:t>
            </a:r>
            <a:r>
              <a:rPr lang="en-AU" sz="1900" dirty="0">
                <a:solidFill>
                  <a:srgbClr val="00447C"/>
                </a:solidFill>
              </a:rPr>
              <a:t> State Super standards.</a:t>
            </a:r>
          </a:p>
          <a:p>
            <a:pPr marL="173254" indent="-173254" defTabSz="438911">
              <a:buSzPct val="100000"/>
              <a:buChar char="•"/>
              <a:defRPr sz="1727"/>
            </a:pPr>
            <a:endParaRPr lang="en-AU" sz="1900" dirty="0">
              <a:solidFill>
                <a:srgbClr val="00447C"/>
              </a:solidFill>
            </a:endParaRPr>
          </a:p>
          <a:p>
            <a:pPr marL="0" indent="0" defTabSz="438911">
              <a:defRPr sz="1919"/>
            </a:pPr>
            <a:r>
              <a:rPr lang="en-AU" sz="2300" dirty="0">
                <a:solidFill>
                  <a:srgbClr val="00447C"/>
                </a:solidFill>
              </a:rPr>
              <a:t>Result is a detailed </a:t>
            </a:r>
            <a:r>
              <a:rPr lang="en-AU" sz="2300" b="1" dirty="0">
                <a:solidFill>
                  <a:srgbClr val="00447C"/>
                </a:solidFill>
              </a:rPr>
              <a:t>Data Risk Management Framework</a:t>
            </a:r>
            <a:r>
              <a:rPr lang="en-AU" sz="2300" dirty="0">
                <a:solidFill>
                  <a:srgbClr val="00447C"/>
                </a:solidFill>
              </a:rPr>
              <a:t> - approved by the Board last week, fully aligned with APRA regulatory guidelines, but subject to constant review and improvement.</a:t>
            </a:r>
          </a:p>
          <a:p>
            <a:pPr>
              <a:buFont typeface="Arial" panose="020B0604020202020204" pitchFamily="34" charset="0"/>
              <a:buChar char="•"/>
            </a:pPr>
            <a:endParaRPr lang="en-AU" sz="2000" dirty="0">
              <a:solidFill>
                <a:srgbClr val="18427B"/>
              </a:solidFill>
            </a:endParaRPr>
          </a:p>
        </p:txBody>
      </p:sp>
    </p:spTree>
    <p:extLst>
      <p:ext uri="{BB962C8B-B14F-4D97-AF65-F5344CB8AC3E}">
        <p14:creationId xmlns:p14="http://schemas.microsoft.com/office/powerpoint/2010/main" val="1671390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4529-F2A6-1531-BC08-BD4932618F16}"/>
              </a:ext>
            </a:extLst>
          </p:cNvPr>
          <p:cNvSpPr>
            <a:spLocks noGrp="1"/>
          </p:cNvSpPr>
          <p:nvPr>
            <p:ph type="title"/>
          </p:nvPr>
        </p:nvSpPr>
        <p:spPr/>
        <p:txBody>
          <a:bodyPr/>
          <a:lstStyle/>
          <a:p>
            <a:r>
              <a:rPr lang="en-US" dirty="0"/>
              <a:t>How to engage with us</a:t>
            </a:r>
          </a:p>
        </p:txBody>
      </p:sp>
      <p:sp>
        <p:nvSpPr>
          <p:cNvPr id="4" name="Date Placeholder 3"/>
          <p:cNvSpPr>
            <a:spLocks noGrp="1"/>
          </p:cNvSpPr>
          <p:nvPr>
            <p:ph type="dt" sz="half" idx="10"/>
          </p:nvPr>
        </p:nvSpPr>
        <p:spPr/>
        <p:txBody>
          <a:bodyPr/>
          <a:lstStyle/>
          <a:p>
            <a:r>
              <a:rPr lang="en-US" dirty="0"/>
              <a:t>December 13, 2022</a:t>
            </a:r>
          </a:p>
        </p:txBody>
      </p:sp>
      <p:sp>
        <p:nvSpPr>
          <p:cNvPr id="17" name="Slide Number Placeholder 16"/>
          <p:cNvSpPr>
            <a:spLocks noGrp="1"/>
          </p:cNvSpPr>
          <p:nvPr>
            <p:ph type="sldNum" sz="quarter" idx="12"/>
          </p:nvPr>
        </p:nvSpPr>
        <p:spPr/>
        <p:txBody>
          <a:bodyPr/>
          <a:lstStyle/>
          <a:p>
            <a:fld id="{D2811952-A544-D24C-B796-A36869B3E156}" type="slidenum">
              <a:rPr/>
              <a:t>30</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grpSp>
        <p:nvGrpSpPr>
          <p:cNvPr id="40" name="Group 39">
            <a:extLst>
              <a:ext uri="{FF2B5EF4-FFF2-40B4-BE49-F238E27FC236}">
                <a16:creationId xmlns:a16="http://schemas.microsoft.com/office/drawing/2014/main" id="{35701DCC-0891-453C-AFA4-88DB47BD4AA1}"/>
              </a:ext>
            </a:extLst>
          </p:cNvPr>
          <p:cNvGrpSpPr/>
          <p:nvPr/>
        </p:nvGrpSpPr>
        <p:grpSpPr>
          <a:xfrm>
            <a:off x="609600" y="1439546"/>
            <a:ext cx="11261725" cy="4375945"/>
            <a:chOff x="258763" y="2009775"/>
            <a:chExt cx="11261725" cy="4375945"/>
          </a:xfrm>
        </p:grpSpPr>
        <p:grpSp>
          <p:nvGrpSpPr>
            <p:cNvPr id="41" name="Group 3">
              <a:extLst>
                <a:ext uri="{FF2B5EF4-FFF2-40B4-BE49-F238E27FC236}">
                  <a16:creationId xmlns:a16="http://schemas.microsoft.com/office/drawing/2014/main" id="{63CB3DFB-83C9-4CF8-8679-F841D01E9668}"/>
                </a:ext>
              </a:extLst>
            </p:cNvPr>
            <p:cNvGrpSpPr>
              <a:grpSpLocks/>
            </p:cNvGrpSpPr>
            <p:nvPr/>
          </p:nvGrpSpPr>
          <p:grpSpPr bwMode="auto">
            <a:xfrm>
              <a:off x="2830513" y="2087564"/>
              <a:ext cx="2566987" cy="1870650"/>
              <a:chOff x="2854142" y="2470150"/>
              <a:chExt cx="2567354" cy="1870807"/>
            </a:xfrm>
          </p:grpSpPr>
          <p:sp>
            <p:nvSpPr>
              <p:cNvPr id="74" name="Oval 73">
                <a:extLst>
                  <a:ext uri="{FF2B5EF4-FFF2-40B4-BE49-F238E27FC236}">
                    <a16:creationId xmlns:a16="http://schemas.microsoft.com/office/drawing/2014/main" id="{62FFE88D-9CFC-4675-AB7F-2BBB256A931A}"/>
                  </a:ext>
                </a:extLst>
              </p:cNvPr>
              <p:cNvSpPr/>
              <p:nvPr/>
            </p:nvSpPr>
            <p:spPr>
              <a:xfrm>
                <a:off x="3771848" y="2470150"/>
                <a:ext cx="731942" cy="731899"/>
              </a:xfrm>
              <a:prstGeom prst="ellipse">
                <a:avLst/>
              </a:prstGeom>
              <a:solidFill>
                <a:srgbClr val="004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5" name="Rectangle 74">
                <a:extLst>
                  <a:ext uri="{FF2B5EF4-FFF2-40B4-BE49-F238E27FC236}">
                    <a16:creationId xmlns:a16="http://schemas.microsoft.com/office/drawing/2014/main" id="{B811F748-AB70-46F8-8E71-9E7797A0A438}"/>
                  </a:ext>
                </a:extLst>
              </p:cNvPr>
              <p:cNvSpPr/>
              <p:nvPr/>
            </p:nvSpPr>
            <p:spPr>
              <a:xfrm>
                <a:off x="3090712" y="3756133"/>
                <a:ext cx="2141647" cy="584824"/>
              </a:xfrm>
              <a:prstGeom prst="rect">
                <a:avLst/>
              </a:prstGeom>
            </p:spPr>
            <p:txBody>
              <a:bodyPr wrap="square">
                <a:spAutoFit/>
              </a:bodyPr>
              <a:lstStyle/>
              <a:p>
                <a:pPr algn="ctr" eaLnBrk="1" fontAlgn="auto" hangingPunct="1">
                  <a:spcBef>
                    <a:spcPts val="0"/>
                  </a:spcBef>
                  <a:spcAft>
                    <a:spcPts val="0"/>
                  </a:spcAft>
                  <a:defRPr/>
                </a:pPr>
                <a:r>
                  <a:rPr lang="en-US" sz="1600" dirty="0">
                    <a:solidFill>
                      <a:srgbClr val="00447C"/>
                    </a:solidFill>
                    <a:latin typeface="+mn-lt"/>
                  </a:rPr>
                  <a:t>Retirement Seminars</a:t>
                </a:r>
              </a:p>
              <a:p>
                <a:pPr algn="ctr" eaLnBrk="1" fontAlgn="auto" hangingPunct="1">
                  <a:spcBef>
                    <a:spcPts val="0"/>
                  </a:spcBef>
                  <a:spcAft>
                    <a:spcPts val="0"/>
                  </a:spcAft>
                  <a:defRPr/>
                </a:pPr>
                <a:r>
                  <a:rPr lang="en-US" sz="1600" dirty="0">
                    <a:solidFill>
                      <a:srgbClr val="00447C"/>
                    </a:solidFill>
                    <a:latin typeface="+mn-lt"/>
                  </a:rPr>
                  <a:t>Personal Interviews</a:t>
                </a:r>
              </a:p>
            </p:txBody>
          </p:sp>
          <p:sp>
            <p:nvSpPr>
              <p:cNvPr id="76" name="TextBox 75">
                <a:extLst>
                  <a:ext uri="{FF2B5EF4-FFF2-40B4-BE49-F238E27FC236}">
                    <a16:creationId xmlns:a16="http://schemas.microsoft.com/office/drawing/2014/main" id="{4F8BEC78-4B46-47E6-8C8A-D73CCE6CC593}"/>
                  </a:ext>
                </a:extLst>
              </p:cNvPr>
              <p:cNvSpPr txBox="1"/>
              <p:nvPr/>
            </p:nvSpPr>
            <p:spPr>
              <a:xfrm>
                <a:off x="2854142" y="3395740"/>
                <a:ext cx="2567354" cy="400084"/>
              </a:xfrm>
              <a:prstGeom prst="rect">
                <a:avLst/>
              </a:prstGeom>
              <a:noFill/>
            </p:spPr>
            <p:txBody>
              <a:bodyPr>
                <a:spAutoFit/>
              </a:bodyPr>
              <a:lstStyle/>
              <a:p>
                <a:pPr algn="ctr" eaLnBrk="1" fontAlgn="auto" hangingPunct="1">
                  <a:spcBef>
                    <a:spcPts val="0"/>
                  </a:spcBef>
                  <a:spcAft>
                    <a:spcPts val="0"/>
                  </a:spcAft>
                  <a:defRPr/>
                </a:pPr>
                <a:r>
                  <a:rPr lang="en-US" sz="2000" b="1" dirty="0">
                    <a:solidFill>
                      <a:srgbClr val="00447C"/>
                    </a:solidFill>
                    <a:latin typeface="+mj-lt"/>
                  </a:rPr>
                  <a:t>Face-to-face/Zoom</a:t>
                </a:r>
              </a:p>
            </p:txBody>
          </p:sp>
        </p:grpSp>
        <p:grpSp>
          <p:nvGrpSpPr>
            <p:cNvPr id="42" name="Group 1">
              <a:extLst>
                <a:ext uri="{FF2B5EF4-FFF2-40B4-BE49-F238E27FC236}">
                  <a16:creationId xmlns:a16="http://schemas.microsoft.com/office/drawing/2014/main" id="{94294154-C0E9-4243-AB67-2A47A62A3A6C}"/>
                </a:ext>
              </a:extLst>
            </p:cNvPr>
            <p:cNvGrpSpPr>
              <a:grpSpLocks/>
            </p:cNvGrpSpPr>
            <p:nvPr/>
          </p:nvGrpSpPr>
          <p:grpSpPr bwMode="auto">
            <a:xfrm>
              <a:off x="6592888" y="2009775"/>
              <a:ext cx="1806575" cy="1843088"/>
              <a:chOff x="1131888" y="3541713"/>
              <a:chExt cx="1806575" cy="1843662"/>
            </a:xfrm>
          </p:grpSpPr>
          <p:sp>
            <p:nvSpPr>
              <p:cNvPr id="71" name="Oval 70">
                <a:extLst>
                  <a:ext uri="{FF2B5EF4-FFF2-40B4-BE49-F238E27FC236}">
                    <a16:creationId xmlns:a16="http://schemas.microsoft.com/office/drawing/2014/main" id="{247396BF-893D-4FC5-BA1F-FD5723ED6771}"/>
                  </a:ext>
                </a:extLst>
              </p:cNvPr>
              <p:cNvSpPr/>
              <p:nvPr/>
            </p:nvSpPr>
            <p:spPr>
              <a:xfrm>
                <a:off x="1698625" y="3541713"/>
                <a:ext cx="730250" cy="732066"/>
              </a:xfrm>
              <a:prstGeom prst="ellipse">
                <a:avLst/>
              </a:prstGeom>
              <a:solidFill>
                <a:srgbClr val="B30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2" name="Rectangle 71">
                <a:extLst>
                  <a:ext uri="{FF2B5EF4-FFF2-40B4-BE49-F238E27FC236}">
                    <a16:creationId xmlns:a16="http://schemas.microsoft.com/office/drawing/2014/main" id="{52E7D5D9-E8EF-4CAA-8A7A-28ACFEC15FD1}"/>
                  </a:ext>
                </a:extLst>
              </p:cNvPr>
              <p:cNvSpPr/>
              <p:nvPr/>
            </p:nvSpPr>
            <p:spPr>
              <a:xfrm>
                <a:off x="1131888" y="4800993"/>
                <a:ext cx="1806575" cy="584382"/>
              </a:xfrm>
              <a:prstGeom prst="rect">
                <a:avLst/>
              </a:prstGeom>
            </p:spPr>
            <p:txBody>
              <a:bodyPr>
                <a:spAutoFit/>
              </a:bodyPr>
              <a:lstStyle/>
              <a:p>
                <a:pPr algn="ctr" eaLnBrk="1" fontAlgn="auto" hangingPunct="1">
                  <a:spcBef>
                    <a:spcPts val="0"/>
                  </a:spcBef>
                  <a:spcAft>
                    <a:spcPts val="0"/>
                  </a:spcAft>
                  <a:defRPr/>
                </a:pPr>
                <a:r>
                  <a:rPr lang="en-US" sz="1600" dirty="0">
                    <a:solidFill>
                      <a:srgbClr val="00447C"/>
                    </a:solidFill>
                    <a:latin typeface="+mn-lt"/>
                  </a:rPr>
                  <a:t>Public website Secure website</a:t>
                </a:r>
              </a:p>
            </p:txBody>
          </p:sp>
          <p:sp>
            <p:nvSpPr>
              <p:cNvPr id="73" name="TextBox 72">
                <a:extLst>
                  <a:ext uri="{FF2B5EF4-FFF2-40B4-BE49-F238E27FC236}">
                    <a16:creationId xmlns:a16="http://schemas.microsoft.com/office/drawing/2014/main" id="{7B5771B7-E559-49C8-9A88-4C0D0F0AFC7A}"/>
                  </a:ext>
                </a:extLst>
              </p:cNvPr>
              <p:cNvSpPr txBox="1"/>
              <p:nvPr/>
            </p:nvSpPr>
            <p:spPr>
              <a:xfrm>
                <a:off x="1131888" y="4467514"/>
                <a:ext cx="1806575" cy="400175"/>
              </a:xfrm>
              <a:prstGeom prst="rect">
                <a:avLst/>
              </a:prstGeom>
              <a:noFill/>
            </p:spPr>
            <p:txBody>
              <a:bodyPr>
                <a:spAutoFit/>
              </a:bodyPr>
              <a:lstStyle/>
              <a:p>
                <a:pPr algn="ctr" eaLnBrk="1" fontAlgn="auto" hangingPunct="1">
                  <a:spcBef>
                    <a:spcPts val="0"/>
                  </a:spcBef>
                  <a:spcAft>
                    <a:spcPts val="0"/>
                  </a:spcAft>
                  <a:defRPr/>
                </a:pPr>
                <a:r>
                  <a:rPr lang="en-US" sz="2000" b="1" dirty="0">
                    <a:solidFill>
                      <a:srgbClr val="00447C"/>
                    </a:solidFill>
                    <a:latin typeface="+mj-lt"/>
                  </a:rPr>
                  <a:t>Website</a:t>
                </a:r>
              </a:p>
            </p:txBody>
          </p:sp>
        </p:grpSp>
        <p:grpSp>
          <p:nvGrpSpPr>
            <p:cNvPr id="43" name="Group 4">
              <a:extLst>
                <a:ext uri="{FF2B5EF4-FFF2-40B4-BE49-F238E27FC236}">
                  <a16:creationId xmlns:a16="http://schemas.microsoft.com/office/drawing/2014/main" id="{6EE12472-CDF3-4B2E-B42E-D0679470D23E}"/>
                </a:ext>
              </a:extLst>
            </p:cNvPr>
            <p:cNvGrpSpPr>
              <a:grpSpLocks/>
            </p:cNvGrpSpPr>
            <p:nvPr/>
          </p:nvGrpSpPr>
          <p:grpSpPr bwMode="auto">
            <a:xfrm>
              <a:off x="4881724" y="4194175"/>
              <a:ext cx="2141341" cy="2115285"/>
              <a:chOff x="5048418" y="3541713"/>
              <a:chExt cx="2141141" cy="2116084"/>
            </a:xfrm>
          </p:grpSpPr>
          <p:sp>
            <p:nvSpPr>
              <p:cNvPr id="68" name="Oval 67">
                <a:extLst>
                  <a:ext uri="{FF2B5EF4-FFF2-40B4-BE49-F238E27FC236}">
                    <a16:creationId xmlns:a16="http://schemas.microsoft.com/office/drawing/2014/main" id="{142AA16B-CB18-4419-A956-BD9465CA41E4}"/>
                  </a:ext>
                </a:extLst>
              </p:cNvPr>
              <p:cNvSpPr/>
              <p:nvPr/>
            </p:nvSpPr>
            <p:spPr>
              <a:xfrm>
                <a:off x="5729231" y="3541713"/>
                <a:ext cx="733357" cy="732115"/>
              </a:xfrm>
              <a:prstGeom prst="ellipse">
                <a:avLst/>
              </a:prstGeom>
              <a:solidFill>
                <a:srgbClr val="007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9" name="Rectangle 68">
                <a:extLst>
                  <a:ext uri="{FF2B5EF4-FFF2-40B4-BE49-F238E27FC236}">
                    <a16:creationId xmlns:a16="http://schemas.microsoft.com/office/drawing/2014/main" id="{4A602331-E0A9-4EC4-8070-451410A57285}"/>
                  </a:ext>
                </a:extLst>
              </p:cNvPr>
              <p:cNvSpPr/>
              <p:nvPr/>
            </p:nvSpPr>
            <p:spPr>
              <a:xfrm>
                <a:off x="5048418" y="4826486"/>
                <a:ext cx="2141141" cy="831311"/>
              </a:xfrm>
              <a:prstGeom prst="rect">
                <a:avLst/>
              </a:prstGeom>
            </p:spPr>
            <p:txBody>
              <a:bodyPr wrap="square">
                <a:spAutoFit/>
              </a:bodyPr>
              <a:lstStyle/>
              <a:p>
                <a:pPr algn="ctr" eaLnBrk="1" fontAlgn="auto" hangingPunct="1">
                  <a:spcBef>
                    <a:spcPts val="0"/>
                  </a:spcBef>
                  <a:spcAft>
                    <a:spcPts val="0"/>
                  </a:spcAft>
                  <a:defRPr/>
                </a:pPr>
                <a:r>
                  <a:rPr lang="en-US" sz="1600" dirty="0">
                    <a:solidFill>
                      <a:srgbClr val="00447C"/>
                    </a:solidFill>
                    <a:latin typeface="+mn-lt"/>
                  </a:rPr>
                  <a:t>Newsletters</a:t>
                </a:r>
              </a:p>
              <a:p>
                <a:pPr algn="ctr" eaLnBrk="1" fontAlgn="auto" hangingPunct="1">
                  <a:spcBef>
                    <a:spcPts val="0"/>
                  </a:spcBef>
                  <a:spcAft>
                    <a:spcPts val="0"/>
                  </a:spcAft>
                  <a:defRPr/>
                </a:pPr>
                <a:r>
                  <a:rPr lang="en-US" sz="1600" dirty="0">
                    <a:solidFill>
                      <a:srgbClr val="00447C"/>
                    </a:solidFill>
                    <a:latin typeface="+mn-lt"/>
                  </a:rPr>
                  <a:t>Report to Members</a:t>
                </a:r>
              </a:p>
              <a:p>
                <a:pPr algn="ctr" eaLnBrk="1" fontAlgn="auto" hangingPunct="1">
                  <a:spcBef>
                    <a:spcPts val="0"/>
                  </a:spcBef>
                  <a:spcAft>
                    <a:spcPts val="0"/>
                  </a:spcAft>
                  <a:defRPr/>
                </a:pPr>
                <a:r>
                  <a:rPr lang="en-US" sz="1600" dirty="0">
                    <a:solidFill>
                      <a:srgbClr val="00447C"/>
                    </a:solidFill>
                    <a:latin typeface="+mn-lt"/>
                  </a:rPr>
                  <a:t>Report to Parliament</a:t>
                </a:r>
              </a:p>
            </p:txBody>
          </p:sp>
          <p:sp>
            <p:nvSpPr>
              <p:cNvPr id="70" name="TextBox 69">
                <a:extLst>
                  <a:ext uri="{FF2B5EF4-FFF2-40B4-BE49-F238E27FC236}">
                    <a16:creationId xmlns:a16="http://schemas.microsoft.com/office/drawing/2014/main" id="{B7165A52-1262-4CF2-BBFD-B32CB142648D}"/>
                  </a:ext>
                </a:extLst>
              </p:cNvPr>
              <p:cNvSpPr txBox="1"/>
              <p:nvPr/>
            </p:nvSpPr>
            <p:spPr>
              <a:xfrm>
                <a:off x="5262550" y="4488221"/>
                <a:ext cx="1714340" cy="400201"/>
              </a:xfrm>
              <a:prstGeom prst="rect">
                <a:avLst/>
              </a:prstGeom>
              <a:noFill/>
            </p:spPr>
            <p:txBody>
              <a:bodyPr>
                <a:spAutoFit/>
              </a:bodyPr>
              <a:lstStyle/>
              <a:p>
                <a:pPr algn="ctr" eaLnBrk="1" fontAlgn="auto" hangingPunct="1">
                  <a:spcBef>
                    <a:spcPts val="0"/>
                  </a:spcBef>
                  <a:spcAft>
                    <a:spcPts val="0"/>
                  </a:spcAft>
                  <a:defRPr/>
                </a:pPr>
                <a:r>
                  <a:rPr lang="en-US" sz="2000" b="1" dirty="0">
                    <a:solidFill>
                      <a:srgbClr val="00447C"/>
                    </a:solidFill>
                    <a:latin typeface="+mj-lt"/>
                  </a:rPr>
                  <a:t>Publications</a:t>
                </a:r>
              </a:p>
            </p:txBody>
          </p:sp>
        </p:grpSp>
        <p:grpSp>
          <p:nvGrpSpPr>
            <p:cNvPr id="44" name="Group 2">
              <a:extLst>
                <a:ext uri="{FF2B5EF4-FFF2-40B4-BE49-F238E27FC236}">
                  <a16:creationId xmlns:a16="http://schemas.microsoft.com/office/drawing/2014/main" id="{F74D817E-7668-44BD-AEAE-AE324F24A7F0}"/>
                </a:ext>
              </a:extLst>
            </p:cNvPr>
            <p:cNvGrpSpPr>
              <a:grpSpLocks/>
            </p:cNvGrpSpPr>
            <p:nvPr/>
          </p:nvGrpSpPr>
          <p:grpSpPr bwMode="auto">
            <a:xfrm>
              <a:off x="1226341" y="4200525"/>
              <a:ext cx="2360613" cy="2185195"/>
              <a:chOff x="7326892" y="2441575"/>
              <a:chExt cx="2361041" cy="2184022"/>
            </a:xfrm>
          </p:grpSpPr>
          <p:sp>
            <p:nvSpPr>
              <p:cNvPr id="65" name="Oval 64">
                <a:extLst>
                  <a:ext uri="{FF2B5EF4-FFF2-40B4-BE49-F238E27FC236}">
                    <a16:creationId xmlns:a16="http://schemas.microsoft.com/office/drawing/2014/main" id="{58ABC28F-64F6-4DDA-9B7B-53BCBD599632}"/>
                  </a:ext>
                </a:extLst>
              </p:cNvPr>
              <p:cNvSpPr/>
              <p:nvPr/>
            </p:nvSpPr>
            <p:spPr>
              <a:xfrm>
                <a:off x="8142221" y="2441575"/>
                <a:ext cx="731971" cy="731445"/>
              </a:xfrm>
              <a:prstGeom prst="ellipse">
                <a:avLst/>
              </a:prstGeom>
              <a:solidFill>
                <a:srgbClr val="4F8A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6" name="Rectangle 65">
                <a:extLst>
                  <a:ext uri="{FF2B5EF4-FFF2-40B4-BE49-F238E27FC236}">
                    <a16:creationId xmlns:a16="http://schemas.microsoft.com/office/drawing/2014/main" id="{16684BF8-BDA6-4B37-94CF-AF291106C8A0}"/>
                  </a:ext>
                </a:extLst>
              </p:cNvPr>
              <p:cNvSpPr/>
              <p:nvPr/>
            </p:nvSpPr>
            <p:spPr>
              <a:xfrm>
                <a:off x="7562042" y="3795046"/>
                <a:ext cx="1890741" cy="830551"/>
              </a:xfrm>
              <a:prstGeom prst="rect">
                <a:avLst/>
              </a:prstGeom>
            </p:spPr>
            <p:txBody>
              <a:bodyPr wrap="square">
                <a:spAutoFit/>
              </a:bodyPr>
              <a:lstStyle/>
              <a:p>
                <a:pPr algn="ctr" eaLnBrk="1" fontAlgn="auto" hangingPunct="1">
                  <a:spcBef>
                    <a:spcPts val="0"/>
                  </a:spcBef>
                  <a:spcAft>
                    <a:spcPts val="0"/>
                  </a:spcAft>
                  <a:defRPr/>
                </a:pPr>
                <a:r>
                  <a:rPr lang="en-US" sz="1600" dirty="0">
                    <a:solidFill>
                      <a:srgbClr val="00447C"/>
                    </a:solidFill>
                    <a:latin typeface="+mn-lt"/>
                  </a:rPr>
                  <a:t>Financial Planning (Aware Super)</a:t>
                </a:r>
              </a:p>
              <a:p>
                <a:pPr algn="ctr" eaLnBrk="1" fontAlgn="auto" hangingPunct="1">
                  <a:spcBef>
                    <a:spcPts val="0"/>
                  </a:spcBef>
                  <a:spcAft>
                    <a:spcPts val="0"/>
                  </a:spcAft>
                  <a:defRPr/>
                </a:pPr>
                <a:r>
                  <a:rPr lang="en-US" sz="1600" dirty="0">
                    <a:solidFill>
                      <a:srgbClr val="00447C"/>
                    </a:solidFill>
                    <a:latin typeface="+mn-lt"/>
                  </a:rPr>
                  <a:t>Scheme Education</a:t>
                </a:r>
              </a:p>
            </p:txBody>
          </p:sp>
          <p:sp>
            <p:nvSpPr>
              <p:cNvPr id="67" name="TextBox 66">
                <a:extLst>
                  <a:ext uri="{FF2B5EF4-FFF2-40B4-BE49-F238E27FC236}">
                    <a16:creationId xmlns:a16="http://schemas.microsoft.com/office/drawing/2014/main" id="{25333312-57E1-404B-BA9A-218C40F58197}"/>
                  </a:ext>
                </a:extLst>
              </p:cNvPr>
              <p:cNvSpPr txBox="1"/>
              <p:nvPr/>
            </p:nvSpPr>
            <p:spPr>
              <a:xfrm>
                <a:off x="7326892" y="3395151"/>
                <a:ext cx="2361041" cy="399895"/>
              </a:xfrm>
              <a:prstGeom prst="rect">
                <a:avLst/>
              </a:prstGeom>
              <a:noFill/>
            </p:spPr>
            <p:txBody>
              <a:bodyPr wrap="square">
                <a:spAutoFit/>
              </a:bodyPr>
              <a:lstStyle/>
              <a:p>
                <a:pPr algn="ctr" eaLnBrk="1" fontAlgn="auto" hangingPunct="1">
                  <a:spcBef>
                    <a:spcPts val="0"/>
                  </a:spcBef>
                  <a:spcAft>
                    <a:spcPts val="0"/>
                  </a:spcAft>
                  <a:defRPr/>
                </a:pPr>
                <a:r>
                  <a:rPr lang="en-US" sz="2000" b="1" dirty="0">
                    <a:solidFill>
                      <a:srgbClr val="00447C"/>
                    </a:solidFill>
                    <a:latin typeface="+mj-lt"/>
                  </a:rPr>
                  <a:t>Digital campaigns</a:t>
                </a:r>
              </a:p>
            </p:txBody>
          </p:sp>
        </p:grpSp>
        <p:grpSp>
          <p:nvGrpSpPr>
            <p:cNvPr id="45" name="Group 6">
              <a:extLst>
                <a:ext uri="{FF2B5EF4-FFF2-40B4-BE49-F238E27FC236}">
                  <a16:creationId xmlns:a16="http://schemas.microsoft.com/office/drawing/2014/main" id="{B3F73A7E-1E09-4C5B-ADB7-1C6B59970112}"/>
                </a:ext>
              </a:extLst>
            </p:cNvPr>
            <p:cNvGrpSpPr>
              <a:grpSpLocks/>
            </p:cNvGrpSpPr>
            <p:nvPr/>
          </p:nvGrpSpPr>
          <p:grpSpPr bwMode="auto">
            <a:xfrm>
              <a:off x="7842890" y="4200523"/>
              <a:ext cx="2185988" cy="1622841"/>
              <a:chOff x="9139971" y="3541713"/>
              <a:chExt cx="2185784" cy="1623258"/>
            </a:xfrm>
          </p:grpSpPr>
          <p:sp>
            <p:nvSpPr>
              <p:cNvPr id="61" name="Rectangle 60">
                <a:extLst>
                  <a:ext uri="{FF2B5EF4-FFF2-40B4-BE49-F238E27FC236}">
                    <a16:creationId xmlns:a16="http://schemas.microsoft.com/office/drawing/2014/main" id="{2DA7B11E-4DE5-4563-8F9A-EB8FA50D7015}"/>
                  </a:ext>
                </a:extLst>
              </p:cNvPr>
              <p:cNvSpPr/>
              <p:nvPr/>
            </p:nvSpPr>
            <p:spPr>
              <a:xfrm>
                <a:off x="9139971" y="4826330"/>
                <a:ext cx="2185784" cy="338641"/>
              </a:xfrm>
              <a:prstGeom prst="rect">
                <a:avLst/>
              </a:prstGeom>
            </p:spPr>
            <p:txBody>
              <a:bodyPr wrap="square">
                <a:spAutoFit/>
              </a:bodyPr>
              <a:lstStyle/>
              <a:p>
                <a:pPr algn="ctr" eaLnBrk="1" fontAlgn="auto" hangingPunct="1">
                  <a:spcBef>
                    <a:spcPts val="0"/>
                  </a:spcBef>
                  <a:spcAft>
                    <a:spcPts val="0"/>
                  </a:spcAft>
                  <a:defRPr/>
                </a:pPr>
                <a:r>
                  <a:rPr lang="en-US" sz="1600" dirty="0">
                    <a:solidFill>
                      <a:srgbClr val="00447C"/>
                    </a:solidFill>
                    <a:latin typeface="+mn-lt"/>
                  </a:rPr>
                  <a:t>State Super LinkedIn</a:t>
                </a:r>
              </a:p>
            </p:txBody>
          </p:sp>
          <p:grpSp>
            <p:nvGrpSpPr>
              <p:cNvPr id="62" name="Group 5">
                <a:extLst>
                  <a:ext uri="{FF2B5EF4-FFF2-40B4-BE49-F238E27FC236}">
                    <a16:creationId xmlns:a16="http://schemas.microsoft.com/office/drawing/2014/main" id="{ED4C0CDF-0FC1-4B10-BFD5-B3C324D324B7}"/>
                  </a:ext>
                </a:extLst>
              </p:cNvPr>
              <p:cNvGrpSpPr>
                <a:grpSpLocks/>
              </p:cNvGrpSpPr>
              <p:nvPr/>
            </p:nvGrpSpPr>
            <p:grpSpPr bwMode="auto">
              <a:xfrm>
                <a:off x="9243304" y="3541713"/>
                <a:ext cx="1839739" cy="1319612"/>
                <a:chOff x="9243304" y="3541713"/>
                <a:chExt cx="1839739" cy="1319612"/>
              </a:xfrm>
            </p:grpSpPr>
            <p:sp>
              <p:nvSpPr>
                <p:cNvPr id="63" name="Oval 62">
                  <a:extLst>
                    <a:ext uri="{FF2B5EF4-FFF2-40B4-BE49-F238E27FC236}">
                      <a16:creationId xmlns:a16="http://schemas.microsoft.com/office/drawing/2014/main" id="{B48EFE7E-263F-46A6-824E-09A38A61F6F5}"/>
                    </a:ext>
                  </a:extLst>
                </p:cNvPr>
                <p:cNvSpPr/>
                <p:nvPr/>
              </p:nvSpPr>
              <p:spPr>
                <a:xfrm>
                  <a:off x="9759988" y="3541713"/>
                  <a:ext cx="731769" cy="732026"/>
                </a:xfrm>
                <a:prstGeom prst="ellipse">
                  <a:avLst/>
                </a:prstGeom>
                <a:solidFill>
                  <a:srgbClr val="2C3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4" name="TextBox 63">
                  <a:extLst>
                    <a:ext uri="{FF2B5EF4-FFF2-40B4-BE49-F238E27FC236}">
                      <a16:creationId xmlns:a16="http://schemas.microsoft.com/office/drawing/2014/main" id="{FB450336-D1B7-4E04-87B0-3949437A1A0F}"/>
                    </a:ext>
                  </a:extLst>
                </p:cNvPr>
                <p:cNvSpPr txBox="1"/>
                <p:nvPr/>
              </p:nvSpPr>
              <p:spPr>
                <a:xfrm>
                  <a:off x="9243304" y="4461112"/>
                  <a:ext cx="1839739" cy="400213"/>
                </a:xfrm>
                <a:prstGeom prst="rect">
                  <a:avLst/>
                </a:prstGeom>
                <a:noFill/>
              </p:spPr>
              <p:txBody>
                <a:bodyPr wrap="square">
                  <a:spAutoFit/>
                </a:bodyPr>
                <a:lstStyle/>
                <a:p>
                  <a:pPr algn="ctr" eaLnBrk="1" fontAlgn="auto" hangingPunct="1">
                    <a:spcBef>
                      <a:spcPts val="0"/>
                    </a:spcBef>
                    <a:spcAft>
                      <a:spcPts val="0"/>
                    </a:spcAft>
                    <a:defRPr/>
                  </a:pPr>
                  <a:r>
                    <a:rPr lang="en-US" sz="2000" b="1" dirty="0">
                      <a:solidFill>
                        <a:srgbClr val="00447C"/>
                      </a:solidFill>
                      <a:latin typeface="+mj-lt"/>
                    </a:rPr>
                    <a:t>Social media</a:t>
                  </a:r>
                </a:p>
              </p:txBody>
            </p:sp>
          </p:grpSp>
        </p:grpSp>
        <p:grpSp>
          <p:nvGrpSpPr>
            <p:cNvPr id="46" name="Group 32">
              <a:extLst>
                <a:ext uri="{FF2B5EF4-FFF2-40B4-BE49-F238E27FC236}">
                  <a16:creationId xmlns:a16="http://schemas.microsoft.com/office/drawing/2014/main" id="{39E5355B-B21E-407F-9712-850ADE1F0EE8}"/>
                </a:ext>
              </a:extLst>
            </p:cNvPr>
            <p:cNvGrpSpPr>
              <a:grpSpLocks/>
            </p:cNvGrpSpPr>
            <p:nvPr/>
          </p:nvGrpSpPr>
          <p:grpSpPr bwMode="auto">
            <a:xfrm>
              <a:off x="258763" y="2111375"/>
              <a:ext cx="1806575" cy="2089150"/>
              <a:chOff x="1131888" y="3541713"/>
              <a:chExt cx="1806575" cy="2089884"/>
            </a:xfrm>
          </p:grpSpPr>
          <p:sp>
            <p:nvSpPr>
              <p:cNvPr id="58" name="Oval 57">
                <a:extLst>
                  <a:ext uri="{FF2B5EF4-FFF2-40B4-BE49-F238E27FC236}">
                    <a16:creationId xmlns:a16="http://schemas.microsoft.com/office/drawing/2014/main" id="{9E86BF9F-CD84-41FC-99CB-69E5D461A7F9}"/>
                  </a:ext>
                </a:extLst>
              </p:cNvPr>
              <p:cNvSpPr/>
              <p:nvPr/>
            </p:nvSpPr>
            <p:spPr>
              <a:xfrm>
                <a:off x="1698625" y="3541713"/>
                <a:ext cx="730250" cy="732095"/>
              </a:xfrm>
              <a:prstGeom prst="ellipse">
                <a:avLst/>
              </a:prstGeom>
              <a:solidFill>
                <a:srgbClr val="C2B5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9" name="Rectangle 58">
                <a:extLst>
                  <a:ext uri="{FF2B5EF4-FFF2-40B4-BE49-F238E27FC236}">
                    <a16:creationId xmlns:a16="http://schemas.microsoft.com/office/drawing/2014/main" id="{789609F3-29F4-4960-AB0C-27041A687D1A}"/>
                  </a:ext>
                </a:extLst>
              </p:cNvPr>
              <p:cNvSpPr/>
              <p:nvPr/>
            </p:nvSpPr>
            <p:spPr>
              <a:xfrm>
                <a:off x="1131888" y="4801043"/>
                <a:ext cx="1806575" cy="830554"/>
              </a:xfrm>
              <a:prstGeom prst="rect">
                <a:avLst/>
              </a:prstGeom>
            </p:spPr>
            <p:txBody>
              <a:bodyPr>
                <a:spAutoFit/>
              </a:bodyPr>
              <a:lstStyle/>
              <a:p>
                <a:pPr algn="ctr" eaLnBrk="1" fontAlgn="auto" hangingPunct="1">
                  <a:spcBef>
                    <a:spcPts val="0"/>
                  </a:spcBef>
                  <a:spcAft>
                    <a:spcPts val="0"/>
                  </a:spcAft>
                  <a:defRPr/>
                </a:pPr>
                <a:r>
                  <a:rPr lang="en-US" sz="1600" dirty="0">
                    <a:solidFill>
                      <a:srgbClr val="00447C"/>
                    </a:solidFill>
                    <a:latin typeface="+mn-lt"/>
                  </a:rPr>
                  <a:t>Customer service inbound &amp; outbound</a:t>
                </a:r>
              </a:p>
            </p:txBody>
          </p:sp>
          <p:sp>
            <p:nvSpPr>
              <p:cNvPr id="60" name="TextBox 59">
                <a:extLst>
                  <a:ext uri="{FF2B5EF4-FFF2-40B4-BE49-F238E27FC236}">
                    <a16:creationId xmlns:a16="http://schemas.microsoft.com/office/drawing/2014/main" id="{2320B388-5D73-45E4-9ED8-36220E8AD52D}"/>
                  </a:ext>
                </a:extLst>
              </p:cNvPr>
              <p:cNvSpPr txBox="1"/>
              <p:nvPr/>
            </p:nvSpPr>
            <p:spPr>
              <a:xfrm>
                <a:off x="1131888" y="4467551"/>
                <a:ext cx="1806575" cy="400191"/>
              </a:xfrm>
              <a:prstGeom prst="rect">
                <a:avLst/>
              </a:prstGeom>
              <a:noFill/>
            </p:spPr>
            <p:txBody>
              <a:bodyPr>
                <a:spAutoFit/>
              </a:bodyPr>
              <a:lstStyle/>
              <a:p>
                <a:pPr algn="ctr" eaLnBrk="1" fontAlgn="auto" hangingPunct="1">
                  <a:spcBef>
                    <a:spcPts val="0"/>
                  </a:spcBef>
                  <a:spcAft>
                    <a:spcPts val="0"/>
                  </a:spcAft>
                  <a:defRPr/>
                </a:pPr>
                <a:r>
                  <a:rPr lang="en-US" sz="2000" b="1" dirty="0">
                    <a:solidFill>
                      <a:srgbClr val="00447C"/>
                    </a:solidFill>
                    <a:latin typeface="+mj-lt"/>
                  </a:rPr>
                  <a:t>Call Centre</a:t>
                </a:r>
              </a:p>
            </p:txBody>
          </p:sp>
        </p:grpSp>
        <p:grpSp>
          <p:nvGrpSpPr>
            <p:cNvPr id="47" name="Group 38">
              <a:extLst>
                <a:ext uri="{FF2B5EF4-FFF2-40B4-BE49-F238E27FC236}">
                  <a16:creationId xmlns:a16="http://schemas.microsoft.com/office/drawing/2014/main" id="{00CAA96F-3323-401F-8FD0-911EDEE64546}"/>
                </a:ext>
              </a:extLst>
            </p:cNvPr>
            <p:cNvGrpSpPr>
              <a:grpSpLocks/>
            </p:cNvGrpSpPr>
            <p:nvPr/>
          </p:nvGrpSpPr>
          <p:grpSpPr bwMode="auto">
            <a:xfrm>
              <a:off x="9361488" y="2052638"/>
              <a:ext cx="2159000" cy="1900077"/>
              <a:chOff x="7427716" y="2441575"/>
              <a:chExt cx="2159391" cy="1901263"/>
            </a:xfrm>
          </p:grpSpPr>
          <p:sp>
            <p:nvSpPr>
              <p:cNvPr id="55" name="Oval 54">
                <a:extLst>
                  <a:ext uri="{FF2B5EF4-FFF2-40B4-BE49-F238E27FC236}">
                    <a16:creationId xmlns:a16="http://schemas.microsoft.com/office/drawing/2014/main" id="{869FF55D-E1B2-4CFE-AA6A-23908EBA7F2E}"/>
                  </a:ext>
                </a:extLst>
              </p:cNvPr>
              <p:cNvSpPr/>
              <p:nvPr/>
            </p:nvSpPr>
            <p:spPr>
              <a:xfrm>
                <a:off x="8142220" y="2441575"/>
                <a:ext cx="731970" cy="732294"/>
              </a:xfrm>
              <a:prstGeom prst="ellipse">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6" name="Rectangle 55">
                <a:extLst>
                  <a:ext uri="{FF2B5EF4-FFF2-40B4-BE49-F238E27FC236}">
                    <a16:creationId xmlns:a16="http://schemas.microsoft.com/office/drawing/2014/main" id="{2825322E-487C-4836-B972-AD14C14F6D5C}"/>
                  </a:ext>
                </a:extLst>
              </p:cNvPr>
              <p:cNvSpPr/>
              <p:nvPr/>
            </p:nvSpPr>
            <p:spPr>
              <a:xfrm>
                <a:off x="7546800" y="3757698"/>
                <a:ext cx="1922811" cy="585140"/>
              </a:xfrm>
              <a:prstGeom prst="rect">
                <a:avLst/>
              </a:prstGeom>
            </p:spPr>
            <p:txBody>
              <a:bodyPr>
                <a:spAutoFit/>
              </a:bodyPr>
              <a:lstStyle/>
              <a:p>
                <a:pPr algn="ctr" eaLnBrk="1" fontAlgn="auto" hangingPunct="1">
                  <a:spcBef>
                    <a:spcPts val="0"/>
                  </a:spcBef>
                  <a:spcAft>
                    <a:spcPts val="0"/>
                  </a:spcAft>
                  <a:defRPr/>
                </a:pPr>
                <a:r>
                  <a:rPr lang="en-US" sz="1600" dirty="0">
                    <a:solidFill>
                      <a:srgbClr val="00447C"/>
                    </a:solidFill>
                    <a:latin typeface="+mn-lt"/>
                  </a:rPr>
                  <a:t>Member Satisfaction Survey </a:t>
                </a:r>
              </a:p>
            </p:txBody>
          </p:sp>
          <p:sp>
            <p:nvSpPr>
              <p:cNvPr id="57" name="TextBox 56">
                <a:extLst>
                  <a:ext uri="{FF2B5EF4-FFF2-40B4-BE49-F238E27FC236}">
                    <a16:creationId xmlns:a16="http://schemas.microsoft.com/office/drawing/2014/main" id="{F04BCD7C-BFDC-4038-8ECE-2AD1330F01F1}"/>
                  </a:ext>
                </a:extLst>
              </p:cNvPr>
              <p:cNvSpPr txBox="1"/>
              <p:nvPr/>
            </p:nvSpPr>
            <p:spPr>
              <a:xfrm>
                <a:off x="7427716" y="3396258"/>
                <a:ext cx="2159391" cy="400300"/>
              </a:xfrm>
              <a:prstGeom prst="rect">
                <a:avLst/>
              </a:prstGeom>
              <a:noFill/>
            </p:spPr>
            <p:txBody>
              <a:bodyPr>
                <a:spAutoFit/>
              </a:bodyPr>
              <a:lstStyle/>
              <a:p>
                <a:pPr algn="ctr" eaLnBrk="1" fontAlgn="auto" hangingPunct="1">
                  <a:spcBef>
                    <a:spcPts val="0"/>
                  </a:spcBef>
                  <a:spcAft>
                    <a:spcPts val="0"/>
                  </a:spcAft>
                  <a:defRPr/>
                </a:pPr>
                <a:r>
                  <a:rPr lang="en-US" sz="2000" b="1" dirty="0">
                    <a:solidFill>
                      <a:srgbClr val="00447C"/>
                    </a:solidFill>
                    <a:latin typeface="+mj-lt"/>
                  </a:rPr>
                  <a:t>Research</a:t>
                </a:r>
              </a:p>
            </p:txBody>
          </p:sp>
        </p:grpSp>
        <p:pic>
          <p:nvPicPr>
            <p:cNvPr id="48" name="Picture 11">
              <a:extLst>
                <a:ext uri="{FF2B5EF4-FFF2-40B4-BE49-F238E27FC236}">
                  <a16:creationId xmlns:a16="http://schemas.microsoft.com/office/drawing/2014/main" id="{CA84BC8D-D1B1-45C6-9A83-C239033167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3500" y="2190750"/>
              <a:ext cx="4873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0">
              <a:extLst>
                <a:ext uri="{FF2B5EF4-FFF2-40B4-BE49-F238E27FC236}">
                  <a16:creationId xmlns:a16="http://schemas.microsoft.com/office/drawing/2014/main" id="{D059742F-7C8F-43CD-82E1-64A81ABF1C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6150" y="2230438"/>
              <a:ext cx="4889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7">
              <a:extLst>
                <a:ext uri="{FF2B5EF4-FFF2-40B4-BE49-F238E27FC236}">
                  <a16:creationId xmlns:a16="http://schemas.microsoft.com/office/drawing/2014/main" id="{3C9D1E81-31AD-455D-B0E6-4A3F24767E1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80275" y="2119313"/>
              <a:ext cx="488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2">
              <a:extLst>
                <a:ext uri="{FF2B5EF4-FFF2-40B4-BE49-F238E27FC236}">
                  <a16:creationId xmlns:a16="http://schemas.microsoft.com/office/drawing/2014/main" id="{5047D8BF-7022-43AC-9B0D-9CDA60DFEDA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96513" y="2163763"/>
              <a:ext cx="4889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5">
              <a:extLst>
                <a:ext uri="{FF2B5EF4-FFF2-40B4-BE49-F238E27FC236}">
                  <a16:creationId xmlns:a16="http://schemas.microsoft.com/office/drawing/2014/main" id="{A6A5E295-D6A9-47BD-8369-11554FB3C2C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36775" y="4292600"/>
              <a:ext cx="4873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8">
              <a:extLst>
                <a:ext uri="{FF2B5EF4-FFF2-40B4-BE49-F238E27FC236}">
                  <a16:creationId xmlns:a16="http://schemas.microsoft.com/office/drawing/2014/main" id="{66B58FC5-0BC5-473B-9762-201BA8283D5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13413" y="4324350"/>
              <a:ext cx="4318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0">
              <a:extLst>
                <a:ext uri="{FF2B5EF4-FFF2-40B4-BE49-F238E27FC236}">
                  <a16:creationId xmlns:a16="http://schemas.microsoft.com/office/drawing/2014/main" id="{060637FC-D662-451D-B31F-A8CAC2CA89B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85200" y="4322763"/>
              <a:ext cx="4873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72819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3704DEDC-8444-B573-FFDA-9AD3D4A1DE27}"/>
              </a:ext>
            </a:extLst>
          </p:cNvPr>
          <p:cNvSpPr>
            <a:spLocks noGrp="1"/>
          </p:cNvSpPr>
          <p:nvPr>
            <p:ph type="title"/>
          </p:nvPr>
        </p:nvSpPr>
        <p:spPr>
          <a:xfrm>
            <a:off x="1987997" y="1776720"/>
            <a:ext cx="8301019" cy="1765174"/>
          </a:xfrm>
        </p:spPr>
        <p:txBody>
          <a:bodyPr/>
          <a:lstStyle/>
          <a:p>
            <a:r>
              <a:rPr lang="en-US" dirty="0"/>
              <a:t>Thank you!</a:t>
            </a:r>
          </a:p>
        </p:txBody>
      </p:sp>
      <p:sp>
        <p:nvSpPr>
          <p:cNvPr id="4" name="Date Placeholder 3"/>
          <p:cNvSpPr>
            <a:spLocks noGrp="1"/>
          </p:cNvSpPr>
          <p:nvPr>
            <p:ph type="dt" sz="half" idx="10"/>
          </p:nvPr>
        </p:nvSpPr>
        <p:spPr>
          <a:xfrm>
            <a:off x="8289269" y="6356351"/>
            <a:ext cx="2704496" cy="365125"/>
          </a:xfrm>
        </p:spPr>
        <p:txBody>
          <a:bodyPr anchor="b">
            <a:normAutofit/>
          </a:bodyPr>
          <a:lstStyle/>
          <a:p>
            <a:pPr>
              <a:spcAft>
                <a:spcPts val="600"/>
              </a:spcAft>
            </a:pPr>
            <a:r>
              <a:rPr lang="en-US" dirty="0"/>
              <a:t>December 13, 2022</a:t>
            </a:r>
          </a:p>
        </p:txBody>
      </p:sp>
      <p:sp>
        <p:nvSpPr>
          <p:cNvPr id="17" name="Slide Number Placeholder 16"/>
          <p:cNvSpPr>
            <a:spLocks noGrp="1"/>
          </p:cNvSpPr>
          <p:nvPr>
            <p:ph type="sldNum" sz="quarter" idx="12"/>
          </p:nvPr>
        </p:nvSpPr>
        <p:spPr>
          <a:xfrm>
            <a:off x="10993765" y="6356351"/>
            <a:ext cx="588635" cy="365125"/>
          </a:xfrm>
        </p:spPr>
        <p:txBody>
          <a:bodyPr anchor="b">
            <a:normAutofit/>
          </a:bodyPr>
          <a:lstStyle/>
          <a:p>
            <a:pPr>
              <a:spcAft>
                <a:spcPts val="600"/>
              </a:spcAft>
            </a:pPr>
            <a:fld id="{D2811952-A544-D24C-B796-A36869B3E156}" type="slidenum">
              <a:rPr/>
              <a:pPr>
                <a:spcAft>
                  <a:spcPts val="600"/>
                </a:spcAft>
              </a:pPr>
              <a:t>31</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104372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4529-F2A6-1531-BC08-BD4932618F16}"/>
              </a:ext>
            </a:extLst>
          </p:cNvPr>
          <p:cNvSpPr>
            <a:spLocks noGrp="1"/>
          </p:cNvSpPr>
          <p:nvPr>
            <p:ph type="title"/>
          </p:nvPr>
        </p:nvSpPr>
        <p:spPr/>
        <p:txBody>
          <a:bodyPr/>
          <a:lstStyle/>
          <a:p>
            <a:r>
              <a:rPr lang="en-AU" dirty="0"/>
              <a:t>Responsible investment</a:t>
            </a:r>
            <a:endParaRPr lang="en-US" dirty="0"/>
          </a:p>
        </p:txBody>
      </p:sp>
      <p:sp>
        <p:nvSpPr>
          <p:cNvPr id="4" name="Date Placeholder 3"/>
          <p:cNvSpPr>
            <a:spLocks noGrp="1"/>
          </p:cNvSpPr>
          <p:nvPr>
            <p:ph type="dt" sz="half" idx="10"/>
          </p:nvPr>
        </p:nvSpPr>
        <p:spPr/>
        <p:txBody>
          <a:bodyPr/>
          <a:lstStyle/>
          <a:p>
            <a:r>
              <a:rPr lang="en-US" dirty="0"/>
              <a:t>December 13, 2022</a:t>
            </a:r>
          </a:p>
        </p:txBody>
      </p:sp>
      <p:sp>
        <p:nvSpPr>
          <p:cNvPr id="17" name="Slide Number Placeholder 16"/>
          <p:cNvSpPr>
            <a:spLocks noGrp="1"/>
          </p:cNvSpPr>
          <p:nvPr>
            <p:ph type="sldNum" sz="quarter" idx="12"/>
          </p:nvPr>
        </p:nvSpPr>
        <p:spPr/>
        <p:txBody>
          <a:bodyPr/>
          <a:lstStyle/>
          <a:p>
            <a:fld id="{D2811952-A544-D24C-B796-A36869B3E156}" type="slidenum">
              <a:rPr/>
              <a:t>4</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sp>
        <p:nvSpPr>
          <p:cNvPr id="9" name="Content Placeholder 2">
            <a:extLst>
              <a:ext uri="{FF2B5EF4-FFF2-40B4-BE49-F238E27FC236}">
                <a16:creationId xmlns:a16="http://schemas.microsoft.com/office/drawing/2014/main" id="{F5326151-0132-49DB-A620-0E8D11D8E75D}"/>
              </a:ext>
            </a:extLst>
          </p:cNvPr>
          <p:cNvSpPr>
            <a:spLocks noGrp="1"/>
          </p:cNvSpPr>
          <p:nvPr>
            <p:ph idx="1"/>
          </p:nvPr>
        </p:nvSpPr>
        <p:spPr>
          <a:xfrm>
            <a:off x="1023938" y="1881188"/>
            <a:ext cx="10558462" cy="4244975"/>
          </a:xfrm>
        </p:spPr>
        <p:txBody>
          <a:bodyPr>
            <a:normAutofit lnSpcReduction="10000"/>
          </a:bodyPr>
          <a:lstStyle/>
          <a:p>
            <a:pPr marL="0" indent="0">
              <a:lnSpc>
                <a:spcPct val="92000"/>
              </a:lnSpc>
              <a:spcBef>
                <a:spcPts val="600"/>
              </a:spcBef>
              <a:defRPr sz="2000"/>
            </a:pPr>
            <a:r>
              <a:rPr lang="en-AU" sz="2100" dirty="0">
                <a:solidFill>
                  <a:srgbClr val="00447C"/>
                </a:solidFill>
              </a:rPr>
              <a:t>State Super has a strong proactive approach to environmental, social and governance issues while delivering above average investment returns. </a:t>
            </a:r>
            <a:endParaRPr lang="en-AU" sz="2100" dirty="0">
              <a:solidFill>
                <a:srgbClr val="00447C"/>
              </a:solidFill>
              <a:latin typeface="+mn-lt"/>
              <a:ea typeface="+mn-ea"/>
              <a:cs typeface="+mn-cs"/>
              <a:sym typeface="Calibri"/>
            </a:endParaRPr>
          </a:p>
          <a:p>
            <a:pPr marL="309612" indent="-324852">
              <a:lnSpc>
                <a:spcPct val="92000"/>
              </a:lnSpc>
              <a:spcBef>
                <a:spcPts val="600"/>
              </a:spcBef>
              <a:buSzPct val="100000"/>
              <a:buChar char="-"/>
            </a:pPr>
            <a:r>
              <a:rPr lang="en-AU" dirty="0">
                <a:solidFill>
                  <a:srgbClr val="00447C"/>
                </a:solidFill>
              </a:rPr>
              <a:t>carbon footprint measured with hard metrics against real benchmarks</a:t>
            </a:r>
          </a:p>
          <a:p>
            <a:pPr marL="309612" indent="-324852">
              <a:lnSpc>
                <a:spcPct val="92000"/>
              </a:lnSpc>
              <a:spcBef>
                <a:spcPts val="600"/>
              </a:spcBef>
              <a:buSzPct val="100000"/>
              <a:buChar char="-"/>
            </a:pPr>
            <a:r>
              <a:rPr lang="en-AU" dirty="0">
                <a:solidFill>
                  <a:srgbClr val="00447C"/>
                </a:solidFill>
              </a:rPr>
              <a:t>credible investment ‘road map’ to net zero carbon by 2050</a:t>
            </a:r>
          </a:p>
          <a:p>
            <a:pPr marL="309612" indent="-324852">
              <a:lnSpc>
                <a:spcPct val="92000"/>
              </a:lnSpc>
              <a:spcBef>
                <a:spcPts val="600"/>
              </a:spcBef>
              <a:buSzPct val="100000"/>
              <a:buChar char="-"/>
            </a:pPr>
            <a:r>
              <a:rPr lang="en-AU" dirty="0">
                <a:solidFill>
                  <a:srgbClr val="00447C"/>
                </a:solidFill>
              </a:rPr>
              <a:t>interim target of a 45% reduction in carbon emissions by 2030</a:t>
            </a:r>
          </a:p>
          <a:p>
            <a:pPr marL="309612" indent="-324852">
              <a:lnSpc>
                <a:spcPct val="92000"/>
              </a:lnSpc>
              <a:spcBef>
                <a:spcPts val="600"/>
              </a:spcBef>
              <a:buSzPct val="100000"/>
              <a:buChar char="-"/>
            </a:pPr>
            <a:r>
              <a:rPr lang="en-AU" dirty="0">
                <a:solidFill>
                  <a:srgbClr val="00447C"/>
                </a:solidFill>
              </a:rPr>
              <a:t>regular Board review -  optimal results for members without ‘greenwashing’</a:t>
            </a:r>
          </a:p>
          <a:p>
            <a:pPr marL="309612" indent="-324852">
              <a:lnSpc>
                <a:spcPct val="92000"/>
              </a:lnSpc>
              <a:spcBef>
                <a:spcPts val="600"/>
              </a:spcBef>
              <a:buSzPct val="100000"/>
              <a:buChar char="-"/>
            </a:pPr>
            <a:endParaRPr lang="en-AU" sz="1100" dirty="0">
              <a:solidFill>
                <a:srgbClr val="00447C"/>
              </a:solidFill>
            </a:endParaRPr>
          </a:p>
          <a:p>
            <a:pPr marL="0" indent="0">
              <a:lnSpc>
                <a:spcPct val="92000"/>
              </a:lnSpc>
              <a:spcBef>
                <a:spcPts val="600"/>
              </a:spcBef>
              <a:defRPr sz="2000"/>
            </a:pPr>
            <a:r>
              <a:rPr lang="en-AU" sz="2100" dirty="0">
                <a:solidFill>
                  <a:srgbClr val="00447C"/>
                </a:solidFill>
              </a:rPr>
              <a:t>’Engagement’ preferred to ‘divestment’</a:t>
            </a:r>
          </a:p>
          <a:p>
            <a:pPr marL="309612" indent="-324852">
              <a:lnSpc>
                <a:spcPct val="92000"/>
              </a:lnSpc>
              <a:spcBef>
                <a:spcPts val="600"/>
              </a:spcBef>
              <a:buSzPct val="100000"/>
              <a:buChar char="-"/>
            </a:pPr>
            <a:r>
              <a:rPr lang="en-AU" dirty="0">
                <a:solidFill>
                  <a:srgbClr val="00447C"/>
                </a:solidFill>
              </a:rPr>
              <a:t>proactive and transparent engagement with companies results in earlier action by high carbon footprint companies</a:t>
            </a:r>
          </a:p>
          <a:p>
            <a:pPr marL="309612" indent="-324852">
              <a:lnSpc>
                <a:spcPct val="92000"/>
              </a:lnSpc>
              <a:spcBef>
                <a:spcPts val="600"/>
              </a:spcBef>
              <a:buSzPct val="100000"/>
              <a:buChar char="-"/>
            </a:pPr>
            <a:r>
              <a:rPr lang="en-AU" dirty="0">
                <a:solidFill>
                  <a:srgbClr val="00447C"/>
                </a:solidFill>
              </a:rPr>
              <a:t>short-term equity sales can produce highly discounted price, reducing underlying long-term value of Members’ assets</a:t>
            </a:r>
          </a:p>
          <a:p>
            <a:pPr marL="309612" indent="-324852">
              <a:lnSpc>
                <a:spcPct val="92000"/>
              </a:lnSpc>
              <a:spcBef>
                <a:spcPts val="600"/>
              </a:spcBef>
              <a:buSzPct val="100000"/>
              <a:buChar char="-"/>
            </a:pPr>
            <a:endParaRPr lang="en-AU" dirty="0">
              <a:solidFill>
                <a:srgbClr val="00447C"/>
              </a:solidFill>
            </a:endParaRPr>
          </a:p>
          <a:p>
            <a:pPr marL="0" indent="0">
              <a:lnSpc>
                <a:spcPct val="92000"/>
              </a:lnSpc>
              <a:spcBef>
                <a:spcPts val="600"/>
              </a:spcBef>
              <a:defRPr sz="2000"/>
            </a:pPr>
            <a:r>
              <a:rPr lang="en-AU" sz="2100" dirty="0">
                <a:solidFill>
                  <a:srgbClr val="00447C"/>
                </a:solidFill>
              </a:rPr>
              <a:t>Similar proactive approach to social and governance issues.</a:t>
            </a:r>
          </a:p>
          <a:p>
            <a:pPr>
              <a:buFont typeface="Arial" panose="020B0604020202020204" pitchFamily="34" charset="0"/>
              <a:buChar char="•"/>
            </a:pPr>
            <a:endParaRPr lang="en-AU" sz="2000" dirty="0">
              <a:solidFill>
                <a:srgbClr val="18427B"/>
              </a:solidFill>
            </a:endParaRPr>
          </a:p>
        </p:txBody>
      </p:sp>
    </p:spTree>
    <p:extLst>
      <p:ext uri="{BB962C8B-B14F-4D97-AF65-F5344CB8AC3E}">
        <p14:creationId xmlns:p14="http://schemas.microsoft.com/office/powerpoint/2010/main" val="1721282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4529-F2A6-1531-BC08-BD4932618F16}"/>
              </a:ext>
            </a:extLst>
          </p:cNvPr>
          <p:cNvSpPr>
            <a:spLocks noGrp="1"/>
          </p:cNvSpPr>
          <p:nvPr>
            <p:ph type="title"/>
          </p:nvPr>
        </p:nvSpPr>
        <p:spPr/>
        <p:txBody>
          <a:bodyPr/>
          <a:lstStyle/>
          <a:p>
            <a:r>
              <a:rPr lang="en-AU" dirty="0"/>
              <a:t>Evolving Member experience</a:t>
            </a:r>
            <a:endParaRPr lang="en-US" dirty="0"/>
          </a:p>
        </p:txBody>
      </p:sp>
      <p:sp>
        <p:nvSpPr>
          <p:cNvPr id="4" name="Date Placeholder 3"/>
          <p:cNvSpPr>
            <a:spLocks noGrp="1"/>
          </p:cNvSpPr>
          <p:nvPr>
            <p:ph type="dt" sz="half" idx="10"/>
          </p:nvPr>
        </p:nvSpPr>
        <p:spPr/>
        <p:txBody>
          <a:bodyPr/>
          <a:lstStyle/>
          <a:p>
            <a:r>
              <a:rPr lang="en-US" dirty="0"/>
              <a:t>December 13, 2022</a:t>
            </a:r>
          </a:p>
        </p:txBody>
      </p:sp>
      <p:sp>
        <p:nvSpPr>
          <p:cNvPr id="17" name="Slide Number Placeholder 16"/>
          <p:cNvSpPr>
            <a:spLocks noGrp="1"/>
          </p:cNvSpPr>
          <p:nvPr>
            <p:ph type="sldNum" sz="quarter" idx="12"/>
          </p:nvPr>
        </p:nvSpPr>
        <p:spPr/>
        <p:txBody>
          <a:bodyPr/>
          <a:lstStyle/>
          <a:p>
            <a:fld id="{D2811952-A544-D24C-B796-A36869B3E156}" type="slidenum">
              <a:rPr/>
              <a:t>5</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sp>
        <p:nvSpPr>
          <p:cNvPr id="9" name="Content Placeholder 2">
            <a:extLst>
              <a:ext uri="{FF2B5EF4-FFF2-40B4-BE49-F238E27FC236}">
                <a16:creationId xmlns:a16="http://schemas.microsoft.com/office/drawing/2014/main" id="{F5326151-0132-49DB-A620-0E8D11D8E75D}"/>
              </a:ext>
            </a:extLst>
          </p:cNvPr>
          <p:cNvSpPr>
            <a:spLocks noGrp="1"/>
          </p:cNvSpPr>
          <p:nvPr>
            <p:ph idx="1"/>
          </p:nvPr>
        </p:nvSpPr>
        <p:spPr>
          <a:xfrm>
            <a:off x="1023938" y="1881188"/>
            <a:ext cx="10558462" cy="4244975"/>
          </a:xfrm>
        </p:spPr>
        <p:txBody>
          <a:bodyPr>
            <a:normAutofit/>
          </a:bodyPr>
          <a:lstStyle/>
          <a:p>
            <a:pPr marL="0" indent="0">
              <a:lnSpc>
                <a:spcPct val="92000"/>
              </a:lnSpc>
              <a:spcBef>
                <a:spcPts val="600"/>
              </a:spcBef>
              <a:defRPr sz="2100"/>
            </a:pPr>
            <a:r>
              <a:rPr lang="en-AU" dirty="0">
                <a:solidFill>
                  <a:srgbClr val="00447C"/>
                </a:solidFill>
              </a:rPr>
              <a:t>Over the next five years almost all of State Super members will have moved into, or be close to, their retirement phase. </a:t>
            </a:r>
          </a:p>
          <a:p>
            <a:pPr marL="514350" indent="-514350">
              <a:lnSpc>
                <a:spcPct val="92000"/>
              </a:lnSpc>
              <a:spcBef>
                <a:spcPts val="600"/>
              </a:spcBef>
              <a:buSzPct val="100000"/>
              <a:buChar char="-"/>
            </a:pPr>
            <a:r>
              <a:rPr lang="en-AU" dirty="0">
                <a:solidFill>
                  <a:srgbClr val="00447C"/>
                </a:solidFill>
              </a:rPr>
              <a:t>total members falling from 90,000 to 73,000 (62,000 pension members)</a:t>
            </a:r>
          </a:p>
          <a:p>
            <a:pPr marL="514350" indent="-514350">
              <a:lnSpc>
                <a:spcPct val="92000"/>
              </a:lnSpc>
              <a:spcBef>
                <a:spcPts val="600"/>
              </a:spcBef>
              <a:buSzPct val="100000"/>
              <a:buChar char="-"/>
            </a:pPr>
            <a:endParaRPr lang="en-AU" dirty="0">
              <a:solidFill>
                <a:srgbClr val="00447C"/>
              </a:solidFill>
            </a:endParaRPr>
          </a:p>
          <a:p>
            <a:pPr marL="0" indent="0">
              <a:lnSpc>
                <a:spcPct val="92000"/>
              </a:lnSpc>
              <a:spcBef>
                <a:spcPts val="600"/>
              </a:spcBef>
              <a:defRPr sz="2100"/>
            </a:pPr>
            <a:r>
              <a:rPr lang="en-AU" dirty="0">
                <a:solidFill>
                  <a:srgbClr val="00447C"/>
                </a:solidFill>
              </a:rPr>
              <a:t>Change in member demographics and needs coupled with new technology will offer opportunities for changing our operating model.</a:t>
            </a:r>
          </a:p>
          <a:p>
            <a:pPr marL="514350" indent="-514350">
              <a:lnSpc>
                <a:spcPct val="92000"/>
              </a:lnSpc>
              <a:spcBef>
                <a:spcPts val="600"/>
              </a:spcBef>
              <a:buSzPct val="100000"/>
              <a:buChar char="-"/>
            </a:pPr>
            <a:r>
              <a:rPr lang="en-AU" dirty="0">
                <a:solidFill>
                  <a:srgbClr val="00447C"/>
                </a:solidFill>
              </a:rPr>
              <a:t>central activities of overseeing investment, paying pensions and managing members’ interests will continue, but</a:t>
            </a:r>
          </a:p>
          <a:p>
            <a:pPr marL="514350" indent="-514350">
              <a:lnSpc>
                <a:spcPct val="92000"/>
              </a:lnSpc>
              <a:spcBef>
                <a:spcPts val="600"/>
              </a:spcBef>
              <a:buSzPct val="100000"/>
              <a:buChar char="-"/>
            </a:pPr>
            <a:r>
              <a:rPr lang="en-AU" dirty="0">
                <a:solidFill>
                  <a:srgbClr val="00447C"/>
                </a:solidFill>
              </a:rPr>
              <a:t>member questions and requirements may change</a:t>
            </a:r>
          </a:p>
          <a:p>
            <a:pPr marL="514350" indent="-514350">
              <a:lnSpc>
                <a:spcPct val="92000"/>
              </a:lnSpc>
              <a:spcBef>
                <a:spcPts val="600"/>
              </a:spcBef>
              <a:buSzPct val="100000"/>
              <a:buChar char="-"/>
            </a:pPr>
            <a:r>
              <a:rPr lang="en-AU" dirty="0">
                <a:solidFill>
                  <a:srgbClr val="00447C"/>
                </a:solidFill>
              </a:rPr>
              <a:t>organisation will develop to respond to changed member interactions efficiently and cost-effectively</a:t>
            </a:r>
          </a:p>
          <a:p>
            <a:pPr marL="514350" indent="-514350">
              <a:lnSpc>
                <a:spcPct val="92000"/>
              </a:lnSpc>
              <a:spcBef>
                <a:spcPts val="600"/>
              </a:spcBef>
              <a:buSzPct val="100000"/>
              <a:buChar char="-"/>
            </a:pPr>
            <a:r>
              <a:rPr lang="en-AU" dirty="0">
                <a:solidFill>
                  <a:srgbClr val="00447C"/>
                </a:solidFill>
              </a:rPr>
              <a:t>services will evolve with new administration ‘platform’, allowing best-practice experience for members</a:t>
            </a:r>
          </a:p>
          <a:p>
            <a:pPr>
              <a:buFont typeface="Arial" panose="020B0604020202020204" pitchFamily="34" charset="0"/>
              <a:buChar char="•"/>
            </a:pPr>
            <a:endParaRPr lang="en-AU" sz="2000" dirty="0">
              <a:solidFill>
                <a:srgbClr val="18427B"/>
              </a:solidFill>
            </a:endParaRPr>
          </a:p>
        </p:txBody>
      </p:sp>
    </p:spTree>
    <p:extLst>
      <p:ext uri="{BB962C8B-B14F-4D97-AF65-F5344CB8AC3E}">
        <p14:creationId xmlns:p14="http://schemas.microsoft.com/office/powerpoint/2010/main" val="424657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4529-F2A6-1531-BC08-BD4932618F16}"/>
              </a:ext>
            </a:extLst>
          </p:cNvPr>
          <p:cNvSpPr>
            <a:spLocks noGrp="1"/>
          </p:cNvSpPr>
          <p:nvPr>
            <p:ph type="title"/>
          </p:nvPr>
        </p:nvSpPr>
        <p:spPr/>
        <p:txBody>
          <a:bodyPr/>
          <a:lstStyle/>
          <a:p>
            <a:r>
              <a:rPr lang="en-AU" dirty="0"/>
              <a:t>Summary</a:t>
            </a:r>
            <a:endParaRPr lang="en-US" dirty="0"/>
          </a:p>
        </p:txBody>
      </p:sp>
      <p:sp>
        <p:nvSpPr>
          <p:cNvPr id="4" name="Date Placeholder 3"/>
          <p:cNvSpPr>
            <a:spLocks noGrp="1"/>
          </p:cNvSpPr>
          <p:nvPr>
            <p:ph type="dt" sz="half" idx="10"/>
          </p:nvPr>
        </p:nvSpPr>
        <p:spPr/>
        <p:txBody>
          <a:bodyPr/>
          <a:lstStyle/>
          <a:p>
            <a:r>
              <a:rPr lang="en-US" dirty="0"/>
              <a:t>December 13, 2022</a:t>
            </a:r>
          </a:p>
        </p:txBody>
      </p:sp>
      <p:sp>
        <p:nvSpPr>
          <p:cNvPr id="17" name="Slide Number Placeholder 16"/>
          <p:cNvSpPr>
            <a:spLocks noGrp="1"/>
          </p:cNvSpPr>
          <p:nvPr>
            <p:ph type="sldNum" sz="quarter" idx="12"/>
          </p:nvPr>
        </p:nvSpPr>
        <p:spPr/>
        <p:txBody>
          <a:bodyPr/>
          <a:lstStyle/>
          <a:p>
            <a:fld id="{D2811952-A544-D24C-B796-A36869B3E156}" type="slidenum">
              <a:rPr/>
              <a:t>6</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sp>
        <p:nvSpPr>
          <p:cNvPr id="7" name="These three themes are intended to illustrate how the State Super Board takes a proactive approach to identifying and responding to emerging risks and opportunities">
            <a:extLst>
              <a:ext uri="{FF2B5EF4-FFF2-40B4-BE49-F238E27FC236}">
                <a16:creationId xmlns:a16="http://schemas.microsoft.com/office/drawing/2014/main" id="{B3960B6A-9A59-4A09-8387-F87C7BE660B5}"/>
              </a:ext>
            </a:extLst>
          </p:cNvPr>
          <p:cNvSpPr txBox="1">
            <a:spLocks/>
          </p:cNvSpPr>
          <p:nvPr/>
        </p:nvSpPr>
        <p:spPr>
          <a:xfrm>
            <a:off x="2264467" y="2254486"/>
            <a:ext cx="7918754" cy="2984330"/>
          </a:xfrm>
          <a:prstGeom prst="rect">
            <a:avLst/>
          </a:prstGeom>
        </p:spPr>
        <p:txBody>
          <a:bodyPr vert="horz" lIns="0" tIns="0" rIns="0" bIns="0" rtlCol="0">
            <a:normAutofit/>
          </a:bodyPr>
          <a:lstStyle>
            <a:lvl1pPr marL="0" indent="0" algn="l" defTabSz="457200" rtl="0" eaLnBrk="1" latinLnBrk="0" hangingPunct="1">
              <a:spcBef>
                <a:spcPts val="0"/>
              </a:spcBef>
              <a:buFontTx/>
              <a:buNone/>
              <a:defRPr sz="29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solidFill>
                  <a:srgbClr val="FFFFFF"/>
                </a:solidFill>
              </a:defRPr>
            </a:pPr>
            <a:r>
              <a:rPr lang="en-AU" dirty="0">
                <a:solidFill>
                  <a:srgbClr val="00447C"/>
                </a:solidFill>
              </a:rPr>
              <a:t>These three themes are intended to illustrate how the State Super Board takes a proactive approach to identifying and responding to emerging risks and opportunities.</a:t>
            </a:r>
          </a:p>
        </p:txBody>
      </p:sp>
    </p:spTree>
    <p:extLst>
      <p:ext uri="{BB962C8B-B14F-4D97-AF65-F5344CB8AC3E}">
        <p14:creationId xmlns:p14="http://schemas.microsoft.com/office/powerpoint/2010/main" val="291571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3704DEDC-8444-B573-FFDA-9AD3D4A1DE27}"/>
              </a:ext>
            </a:extLst>
          </p:cNvPr>
          <p:cNvSpPr>
            <a:spLocks noGrp="1"/>
          </p:cNvSpPr>
          <p:nvPr>
            <p:ph type="title"/>
          </p:nvPr>
        </p:nvSpPr>
        <p:spPr>
          <a:xfrm>
            <a:off x="1987997" y="1776720"/>
            <a:ext cx="8301019" cy="1765174"/>
          </a:xfrm>
        </p:spPr>
        <p:txBody>
          <a:bodyPr/>
          <a:lstStyle/>
          <a:p>
            <a:r>
              <a:rPr lang="en-US" dirty="0"/>
              <a:t>Thank you!</a:t>
            </a:r>
          </a:p>
        </p:txBody>
      </p:sp>
      <p:sp>
        <p:nvSpPr>
          <p:cNvPr id="4" name="Date Placeholder 3"/>
          <p:cNvSpPr>
            <a:spLocks noGrp="1"/>
          </p:cNvSpPr>
          <p:nvPr>
            <p:ph type="dt" sz="half" idx="10"/>
          </p:nvPr>
        </p:nvSpPr>
        <p:spPr>
          <a:xfrm>
            <a:off x="8289269" y="6356351"/>
            <a:ext cx="2704496" cy="365125"/>
          </a:xfrm>
        </p:spPr>
        <p:txBody>
          <a:bodyPr anchor="b">
            <a:normAutofit/>
          </a:bodyPr>
          <a:lstStyle/>
          <a:p>
            <a:pPr>
              <a:spcAft>
                <a:spcPts val="600"/>
              </a:spcAft>
            </a:pPr>
            <a:r>
              <a:rPr lang="en-US" dirty="0"/>
              <a:t>December 13, 2022</a:t>
            </a:r>
          </a:p>
        </p:txBody>
      </p:sp>
      <p:sp>
        <p:nvSpPr>
          <p:cNvPr id="17" name="Slide Number Placeholder 16"/>
          <p:cNvSpPr>
            <a:spLocks noGrp="1"/>
          </p:cNvSpPr>
          <p:nvPr>
            <p:ph type="sldNum" sz="quarter" idx="12"/>
          </p:nvPr>
        </p:nvSpPr>
        <p:spPr>
          <a:xfrm>
            <a:off x="10993765" y="6356351"/>
            <a:ext cx="588635" cy="365125"/>
          </a:xfrm>
        </p:spPr>
        <p:txBody>
          <a:bodyPr anchor="b">
            <a:normAutofit/>
          </a:bodyPr>
          <a:lstStyle/>
          <a:p>
            <a:pPr>
              <a:spcAft>
                <a:spcPts val="600"/>
              </a:spcAft>
            </a:pPr>
            <a:fld id="{D2811952-A544-D24C-B796-A36869B3E156}" type="slidenum">
              <a:rPr/>
              <a:pPr>
                <a:spcAft>
                  <a:spcPts val="600"/>
                </a:spcAft>
              </a:pPr>
              <a:t>7</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113075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FUND UPDATE</a:t>
            </a:r>
            <a:br>
              <a:rPr lang="en-US" dirty="0"/>
            </a:br>
            <a:r>
              <a:rPr lang="en-US" sz="1800" dirty="0"/>
              <a:t>Member Meeting 2022</a:t>
            </a:r>
          </a:p>
        </p:txBody>
      </p:sp>
      <p:sp>
        <p:nvSpPr>
          <p:cNvPr id="7" name="Subtitle 6"/>
          <p:cNvSpPr>
            <a:spLocks noGrp="1"/>
          </p:cNvSpPr>
          <p:nvPr>
            <p:ph type="subTitle" idx="1"/>
          </p:nvPr>
        </p:nvSpPr>
        <p:spPr/>
        <p:txBody>
          <a:bodyPr/>
          <a:lstStyle/>
          <a:p>
            <a:r>
              <a:rPr lang="en-US" dirty="0"/>
              <a:t>John Livanas, Chief Executive Officer</a:t>
            </a:r>
          </a:p>
          <a:p>
            <a:endParaRPr lang="en-US" dirty="0"/>
          </a:p>
        </p:txBody>
      </p:sp>
      <p:sp>
        <p:nvSpPr>
          <p:cNvPr id="8" name="Date Placeholder 7"/>
          <p:cNvSpPr>
            <a:spLocks noGrp="1"/>
          </p:cNvSpPr>
          <p:nvPr>
            <p:ph type="dt" sz="half" idx="10"/>
          </p:nvPr>
        </p:nvSpPr>
        <p:spPr/>
        <p:txBody>
          <a:bodyPr/>
          <a:lstStyle/>
          <a:p>
            <a:r>
              <a:rPr lang="en-US" dirty="0"/>
              <a:t>December 13, 2022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4529-F2A6-1531-BC08-BD4932618F16}"/>
              </a:ext>
            </a:extLst>
          </p:cNvPr>
          <p:cNvSpPr>
            <a:spLocks noGrp="1"/>
          </p:cNvSpPr>
          <p:nvPr>
            <p:ph type="title"/>
          </p:nvPr>
        </p:nvSpPr>
        <p:spPr/>
        <p:txBody>
          <a:bodyPr/>
          <a:lstStyle/>
          <a:p>
            <a:r>
              <a:rPr lang="en-US" dirty="0"/>
              <a:t>Who is state super?</a:t>
            </a:r>
          </a:p>
        </p:txBody>
      </p:sp>
      <p:sp>
        <p:nvSpPr>
          <p:cNvPr id="4" name="Date Placeholder 3"/>
          <p:cNvSpPr>
            <a:spLocks noGrp="1"/>
          </p:cNvSpPr>
          <p:nvPr>
            <p:ph type="dt" sz="half" idx="10"/>
          </p:nvPr>
        </p:nvSpPr>
        <p:spPr/>
        <p:txBody>
          <a:bodyPr/>
          <a:lstStyle/>
          <a:p>
            <a:r>
              <a:rPr lang="en-US" dirty="0"/>
              <a:t>December 13, 2022</a:t>
            </a:r>
          </a:p>
        </p:txBody>
      </p:sp>
      <p:sp>
        <p:nvSpPr>
          <p:cNvPr id="17" name="Slide Number Placeholder 16"/>
          <p:cNvSpPr>
            <a:spLocks noGrp="1"/>
          </p:cNvSpPr>
          <p:nvPr>
            <p:ph type="sldNum" sz="quarter" idx="12"/>
          </p:nvPr>
        </p:nvSpPr>
        <p:spPr/>
        <p:txBody>
          <a:bodyPr/>
          <a:lstStyle/>
          <a:p>
            <a:fld id="{D2811952-A544-D24C-B796-A36869B3E156}" type="slidenum">
              <a:rPr/>
              <a:t>9</a:t>
            </a:fld>
            <a:endParaRPr lang="en-US" dirty="0"/>
          </a:p>
        </p:txBody>
      </p:sp>
      <p:sp>
        <p:nvSpPr>
          <p:cNvPr id="8" name="TextBox 7"/>
          <p:cNvSpPr txBox="1"/>
          <p:nvPr/>
        </p:nvSpPr>
        <p:spPr>
          <a:xfrm>
            <a:off x="2724192" y="1273626"/>
            <a:ext cx="504056" cy="369332"/>
          </a:xfrm>
          <a:prstGeom prst="rect">
            <a:avLst/>
          </a:prstGeom>
          <a:noFill/>
        </p:spPr>
        <p:txBody>
          <a:bodyPr wrap="square" rtlCol="0">
            <a:spAutoFit/>
          </a:bodyPr>
          <a:lstStyle/>
          <a:p>
            <a:endParaRPr lang="en-AU" dirty="0"/>
          </a:p>
        </p:txBody>
      </p:sp>
      <p:sp>
        <p:nvSpPr>
          <p:cNvPr id="34" name="TextBox 33">
            <a:extLst>
              <a:ext uri="{FF2B5EF4-FFF2-40B4-BE49-F238E27FC236}">
                <a16:creationId xmlns:a16="http://schemas.microsoft.com/office/drawing/2014/main" id="{7226BB42-7CDB-4750-B1D5-EDD8036AC8CF}"/>
              </a:ext>
            </a:extLst>
          </p:cNvPr>
          <p:cNvSpPr txBox="1"/>
          <p:nvPr/>
        </p:nvSpPr>
        <p:spPr>
          <a:xfrm>
            <a:off x="767974" y="2386806"/>
            <a:ext cx="10330136" cy="646331"/>
          </a:xfrm>
          <a:prstGeom prst="rect">
            <a:avLst/>
          </a:prstGeom>
          <a:noFill/>
        </p:spPr>
        <p:txBody>
          <a:bodyPr wrap="square">
            <a:spAutoFit/>
          </a:bodyPr>
          <a:lstStyle/>
          <a:p>
            <a:pPr eaLnBrk="1" fontAlgn="auto" hangingPunct="1">
              <a:spcBef>
                <a:spcPts val="0"/>
              </a:spcBef>
              <a:spcAft>
                <a:spcPts val="0"/>
              </a:spcAft>
              <a:defRPr/>
            </a:pPr>
            <a:r>
              <a:rPr lang="en-US" b="1" dirty="0">
                <a:solidFill>
                  <a:srgbClr val="18427B"/>
                </a:solidFill>
                <a:latin typeface="+mj-lt"/>
              </a:rPr>
              <a:t>State Super Mission </a:t>
            </a:r>
            <a:r>
              <a:rPr lang="en-US" dirty="0">
                <a:solidFill>
                  <a:srgbClr val="18427B"/>
                </a:solidFill>
                <a:latin typeface="+mj-lt"/>
              </a:rPr>
              <a:t>– Provide high quality superannuation services to members to maximise their superannuation and to support the NSW Government in meeting its funding objective</a:t>
            </a:r>
          </a:p>
        </p:txBody>
      </p:sp>
      <p:sp>
        <p:nvSpPr>
          <p:cNvPr id="35" name="TextBox 34">
            <a:extLst>
              <a:ext uri="{FF2B5EF4-FFF2-40B4-BE49-F238E27FC236}">
                <a16:creationId xmlns:a16="http://schemas.microsoft.com/office/drawing/2014/main" id="{9C174653-326A-4AC6-918F-CBD2CF745627}"/>
              </a:ext>
            </a:extLst>
          </p:cNvPr>
          <p:cNvSpPr txBox="1"/>
          <p:nvPr/>
        </p:nvSpPr>
        <p:spPr>
          <a:xfrm>
            <a:off x="767974" y="3231070"/>
            <a:ext cx="7434263" cy="369332"/>
          </a:xfrm>
          <a:prstGeom prst="rect">
            <a:avLst/>
          </a:prstGeom>
          <a:noFill/>
        </p:spPr>
        <p:txBody>
          <a:bodyPr>
            <a:spAutoFit/>
          </a:bodyPr>
          <a:lstStyle/>
          <a:p>
            <a:pPr eaLnBrk="1" fontAlgn="auto" hangingPunct="1">
              <a:spcBef>
                <a:spcPts val="0"/>
              </a:spcBef>
              <a:spcAft>
                <a:spcPts val="0"/>
              </a:spcAft>
              <a:defRPr/>
            </a:pPr>
            <a:r>
              <a:rPr lang="en-AU" dirty="0">
                <a:solidFill>
                  <a:srgbClr val="18427B"/>
                </a:solidFill>
              </a:rPr>
              <a:t>Four public sector schemes (closed to new members): </a:t>
            </a:r>
            <a:endParaRPr lang="en-US" dirty="0">
              <a:solidFill>
                <a:srgbClr val="18427B"/>
              </a:solidFill>
              <a:latin typeface="+mj-lt"/>
            </a:endParaRPr>
          </a:p>
        </p:txBody>
      </p:sp>
      <p:sp>
        <p:nvSpPr>
          <p:cNvPr id="36" name="TextBox 35">
            <a:extLst>
              <a:ext uri="{FF2B5EF4-FFF2-40B4-BE49-F238E27FC236}">
                <a16:creationId xmlns:a16="http://schemas.microsoft.com/office/drawing/2014/main" id="{37B18C32-CBDA-4590-A09E-12D8D0F39EBA}"/>
              </a:ext>
            </a:extLst>
          </p:cNvPr>
          <p:cNvSpPr txBox="1"/>
          <p:nvPr/>
        </p:nvSpPr>
        <p:spPr>
          <a:xfrm>
            <a:off x="749298" y="1508556"/>
            <a:ext cx="10558336" cy="646331"/>
          </a:xfrm>
          <a:prstGeom prst="rect">
            <a:avLst/>
          </a:prstGeom>
          <a:noFill/>
        </p:spPr>
        <p:txBody>
          <a:bodyPr wrap="square">
            <a:spAutoFit/>
          </a:bodyPr>
          <a:lstStyle/>
          <a:p>
            <a:pPr eaLnBrk="1" fontAlgn="auto" hangingPunct="1">
              <a:spcBef>
                <a:spcPts val="0"/>
              </a:spcBef>
              <a:spcAft>
                <a:spcPts val="0"/>
              </a:spcAft>
              <a:defRPr/>
            </a:pPr>
            <a:r>
              <a:rPr lang="en-US" b="1" dirty="0">
                <a:solidFill>
                  <a:srgbClr val="18427B"/>
                </a:solidFill>
                <a:latin typeface="+mj-lt"/>
              </a:rPr>
              <a:t>State Super Purpose </a:t>
            </a:r>
            <a:r>
              <a:rPr lang="en-US" dirty="0">
                <a:solidFill>
                  <a:srgbClr val="18427B"/>
                </a:solidFill>
                <a:latin typeface="+mj-lt"/>
              </a:rPr>
              <a:t>– To pay member benefits as they fall due and provide a positive member experience</a:t>
            </a:r>
          </a:p>
        </p:txBody>
      </p:sp>
      <p:grpSp>
        <p:nvGrpSpPr>
          <p:cNvPr id="3" name="Group 2">
            <a:extLst>
              <a:ext uri="{FF2B5EF4-FFF2-40B4-BE49-F238E27FC236}">
                <a16:creationId xmlns:a16="http://schemas.microsoft.com/office/drawing/2014/main" id="{1DFEFD51-6D21-4A77-AD0D-8FB467B4783E}"/>
              </a:ext>
            </a:extLst>
          </p:cNvPr>
          <p:cNvGrpSpPr/>
          <p:nvPr/>
        </p:nvGrpSpPr>
        <p:grpSpPr>
          <a:xfrm>
            <a:off x="1559495" y="3861086"/>
            <a:ext cx="8937942" cy="2107347"/>
            <a:chOff x="207963" y="3831325"/>
            <a:chExt cx="8937942" cy="2107347"/>
          </a:xfrm>
        </p:grpSpPr>
        <p:grpSp>
          <p:nvGrpSpPr>
            <p:cNvPr id="37" name="Group 2">
              <a:extLst>
                <a:ext uri="{FF2B5EF4-FFF2-40B4-BE49-F238E27FC236}">
                  <a16:creationId xmlns:a16="http://schemas.microsoft.com/office/drawing/2014/main" id="{0D7F0B96-355C-4EF4-9F28-BDC84713329F}"/>
                </a:ext>
              </a:extLst>
            </p:cNvPr>
            <p:cNvGrpSpPr>
              <a:grpSpLocks/>
            </p:cNvGrpSpPr>
            <p:nvPr/>
          </p:nvGrpSpPr>
          <p:grpSpPr bwMode="auto">
            <a:xfrm>
              <a:off x="207963" y="3832912"/>
              <a:ext cx="1738312" cy="2094648"/>
              <a:chOff x="1311275" y="5057776"/>
              <a:chExt cx="1738313" cy="2097374"/>
            </a:xfrm>
          </p:grpSpPr>
          <p:sp>
            <p:nvSpPr>
              <p:cNvPr id="38" name="Oval 37">
                <a:extLst>
                  <a:ext uri="{FF2B5EF4-FFF2-40B4-BE49-F238E27FC236}">
                    <a16:creationId xmlns:a16="http://schemas.microsoft.com/office/drawing/2014/main" id="{6F3C8174-42FF-4D53-AE48-C833021FB91D}"/>
                  </a:ext>
                </a:extLst>
              </p:cNvPr>
              <p:cNvSpPr/>
              <p:nvPr/>
            </p:nvSpPr>
            <p:spPr>
              <a:xfrm>
                <a:off x="1811337" y="5057776"/>
                <a:ext cx="731838" cy="732790"/>
              </a:xfrm>
              <a:prstGeom prst="ellipse">
                <a:avLst/>
              </a:prstGeom>
              <a:solidFill>
                <a:srgbClr val="9811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9" name="Rectangle 38">
                <a:extLst>
                  <a:ext uri="{FF2B5EF4-FFF2-40B4-BE49-F238E27FC236}">
                    <a16:creationId xmlns:a16="http://schemas.microsoft.com/office/drawing/2014/main" id="{C7E88FE3-61CC-40F7-9BC9-634B5EFC5799}"/>
                  </a:ext>
                </a:extLst>
              </p:cNvPr>
              <p:cNvSpPr/>
              <p:nvPr/>
            </p:nvSpPr>
            <p:spPr bwMode="auto">
              <a:xfrm>
                <a:off x="1311275" y="6323071"/>
                <a:ext cx="1738313" cy="832079"/>
              </a:xfrm>
              <a:prstGeom prst="rect">
                <a:avLst/>
              </a:prstGeom>
            </p:spPr>
            <p:txBody>
              <a:bodyPr>
                <a:spAutoFit/>
              </a:bodyPr>
              <a:lstStyle/>
              <a:p>
                <a:pPr algn="ctr" eaLnBrk="1" fontAlgn="auto" hangingPunct="1">
                  <a:spcBef>
                    <a:spcPts val="0"/>
                  </a:spcBef>
                  <a:spcAft>
                    <a:spcPts val="0"/>
                  </a:spcAft>
                  <a:defRPr/>
                </a:pPr>
                <a:r>
                  <a:rPr lang="en-US" sz="1600" dirty="0">
                    <a:solidFill>
                      <a:srgbClr val="18427B"/>
                    </a:solidFill>
                    <a:latin typeface="+mn-lt"/>
                  </a:rPr>
                  <a:t>Commenced 1919</a:t>
                </a:r>
              </a:p>
              <a:p>
                <a:pPr algn="ctr" eaLnBrk="1" fontAlgn="auto" hangingPunct="1">
                  <a:spcBef>
                    <a:spcPts val="0"/>
                  </a:spcBef>
                  <a:spcAft>
                    <a:spcPts val="0"/>
                  </a:spcAft>
                  <a:defRPr/>
                </a:pPr>
                <a:r>
                  <a:rPr lang="en-US" sz="1600" dirty="0">
                    <a:solidFill>
                      <a:srgbClr val="18427B"/>
                    </a:solidFill>
                    <a:latin typeface="+mn-lt"/>
                  </a:rPr>
                  <a:t>Closed 1985</a:t>
                </a:r>
              </a:p>
            </p:txBody>
          </p:sp>
          <p:sp>
            <p:nvSpPr>
              <p:cNvPr id="40" name="TextBox 39">
                <a:extLst>
                  <a:ext uri="{FF2B5EF4-FFF2-40B4-BE49-F238E27FC236}">
                    <a16:creationId xmlns:a16="http://schemas.microsoft.com/office/drawing/2014/main" id="{302DB3C8-17C2-4967-A201-F72BCC73F46D}"/>
                  </a:ext>
                </a:extLst>
              </p:cNvPr>
              <p:cNvSpPr txBox="1"/>
              <p:nvPr/>
            </p:nvSpPr>
            <p:spPr bwMode="auto">
              <a:xfrm>
                <a:off x="1311275" y="5987673"/>
                <a:ext cx="1738313" cy="33899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18427B"/>
                    </a:solidFill>
                    <a:latin typeface="+mj-lt"/>
                  </a:rPr>
                  <a:t>SSS (pension) </a:t>
                </a:r>
              </a:p>
            </p:txBody>
          </p:sp>
          <p:pic>
            <p:nvPicPr>
              <p:cNvPr id="41" name="Picture 20">
                <a:extLst>
                  <a:ext uri="{FF2B5EF4-FFF2-40B4-BE49-F238E27FC236}">
                    <a16:creationId xmlns:a16="http://schemas.microsoft.com/office/drawing/2014/main" id="{99D1AE59-922C-4321-9400-AA79E80941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8031" y="5251298"/>
                <a:ext cx="304800" cy="30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5">
              <a:extLst>
                <a:ext uri="{FF2B5EF4-FFF2-40B4-BE49-F238E27FC236}">
                  <a16:creationId xmlns:a16="http://schemas.microsoft.com/office/drawing/2014/main" id="{75406BDA-C85C-41A0-950C-E17A5B7608AA}"/>
                </a:ext>
              </a:extLst>
            </p:cNvPr>
            <p:cNvGrpSpPr>
              <a:grpSpLocks/>
            </p:cNvGrpSpPr>
            <p:nvPr/>
          </p:nvGrpSpPr>
          <p:grpSpPr bwMode="auto">
            <a:xfrm>
              <a:off x="4843463" y="3845611"/>
              <a:ext cx="1738312" cy="2093060"/>
              <a:chOff x="6611327" y="5041097"/>
              <a:chExt cx="1738313" cy="2093425"/>
            </a:xfrm>
          </p:grpSpPr>
          <p:sp>
            <p:nvSpPr>
              <p:cNvPr id="43" name="Oval 42">
                <a:extLst>
                  <a:ext uri="{FF2B5EF4-FFF2-40B4-BE49-F238E27FC236}">
                    <a16:creationId xmlns:a16="http://schemas.microsoft.com/office/drawing/2014/main" id="{86E18923-244A-439D-884C-37CE0E2E7066}"/>
                  </a:ext>
                </a:extLst>
              </p:cNvPr>
              <p:cNvSpPr/>
              <p:nvPr/>
            </p:nvSpPr>
            <p:spPr>
              <a:xfrm>
                <a:off x="7114564" y="5041097"/>
                <a:ext cx="731838" cy="731966"/>
              </a:xfrm>
              <a:prstGeom prst="ellipse">
                <a:avLst/>
              </a:prstGeom>
              <a:solidFill>
                <a:srgbClr val="4F8A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4" name="Rectangle 43">
                <a:extLst>
                  <a:ext uri="{FF2B5EF4-FFF2-40B4-BE49-F238E27FC236}">
                    <a16:creationId xmlns:a16="http://schemas.microsoft.com/office/drawing/2014/main" id="{8E92686F-8CC0-4BB8-8DDB-4FBFFA1FA57C}"/>
                  </a:ext>
                </a:extLst>
              </p:cNvPr>
              <p:cNvSpPr/>
              <p:nvPr/>
            </p:nvSpPr>
            <p:spPr bwMode="auto">
              <a:xfrm>
                <a:off x="6611327" y="6303380"/>
                <a:ext cx="1738313" cy="831142"/>
              </a:xfrm>
              <a:prstGeom prst="rect">
                <a:avLst/>
              </a:prstGeom>
            </p:spPr>
            <p:txBody>
              <a:bodyPr>
                <a:spAutoFit/>
              </a:bodyPr>
              <a:lstStyle/>
              <a:p>
                <a:pPr algn="ctr" eaLnBrk="1" fontAlgn="auto" hangingPunct="1">
                  <a:spcBef>
                    <a:spcPts val="0"/>
                  </a:spcBef>
                  <a:spcAft>
                    <a:spcPts val="0"/>
                  </a:spcAft>
                  <a:defRPr/>
                </a:pPr>
                <a:r>
                  <a:rPr lang="en-US" sz="1600" dirty="0">
                    <a:solidFill>
                      <a:srgbClr val="18427B"/>
                    </a:solidFill>
                    <a:latin typeface="+mn-lt"/>
                  </a:rPr>
                  <a:t>Commenced 1907</a:t>
                </a:r>
              </a:p>
              <a:p>
                <a:pPr algn="ctr" eaLnBrk="1" fontAlgn="auto" hangingPunct="1">
                  <a:spcBef>
                    <a:spcPts val="0"/>
                  </a:spcBef>
                  <a:spcAft>
                    <a:spcPts val="0"/>
                  </a:spcAft>
                  <a:defRPr/>
                </a:pPr>
                <a:r>
                  <a:rPr lang="en-US" sz="1600" dirty="0">
                    <a:solidFill>
                      <a:srgbClr val="18427B"/>
                    </a:solidFill>
                    <a:latin typeface="+mn-lt"/>
                  </a:rPr>
                  <a:t>Closed 1988</a:t>
                </a:r>
              </a:p>
            </p:txBody>
          </p:sp>
          <p:sp>
            <p:nvSpPr>
              <p:cNvPr id="45" name="TextBox 44">
                <a:extLst>
                  <a:ext uri="{FF2B5EF4-FFF2-40B4-BE49-F238E27FC236}">
                    <a16:creationId xmlns:a16="http://schemas.microsoft.com/office/drawing/2014/main" id="{22C78C69-2DE7-4387-A49E-2D1AE1B18139}"/>
                  </a:ext>
                </a:extLst>
              </p:cNvPr>
              <p:cNvSpPr txBox="1"/>
              <p:nvPr/>
            </p:nvSpPr>
            <p:spPr bwMode="auto">
              <a:xfrm>
                <a:off x="6611327" y="5968359"/>
                <a:ext cx="1738313" cy="338613"/>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18427B"/>
                    </a:solidFill>
                    <a:latin typeface="+mj-lt"/>
                  </a:rPr>
                  <a:t>PSS (pension) </a:t>
                </a:r>
              </a:p>
            </p:txBody>
          </p:sp>
          <p:pic>
            <p:nvPicPr>
              <p:cNvPr id="46" name="Picture 45">
                <a:extLst>
                  <a:ext uri="{FF2B5EF4-FFF2-40B4-BE49-F238E27FC236}">
                    <a16:creationId xmlns:a16="http://schemas.microsoft.com/office/drawing/2014/main" id="{F2529BC7-392D-498F-B34C-59A1E2D9A0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8083" y="5231226"/>
                <a:ext cx="304800" cy="30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3">
              <a:extLst>
                <a:ext uri="{FF2B5EF4-FFF2-40B4-BE49-F238E27FC236}">
                  <a16:creationId xmlns:a16="http://schemas.microsoft.com/office/drawing/2014/main" id="{B52EA75E-9A17-4A62-98EB-4DCC8759F437}"/>
                </a:ext>
              </a:extLst>
            </p:cNvPr>
            <p:cNvGrpSpPr>
              <a:grpSpLocks/>
            </p:cNvGrpSpPr>
            <p:nvPr/>
          </p:nvGrpSpPr>
          <p:grpSpPr bwMode="auto">
            <a:xfrm>
              <a:off x="2393950" y="3831325"/>
              <a:ext cx="1968500" cy="2107347"/>
              <a:chOff x="3821809" y="5037703"/>
              <a:chExt cx="1968500" cy="2108153"/>
            </a:xfrm>
          </p:grpSpPr>
          <p:sp>
            <p:nvSpPr>
              <p:cNvPr id="48" name="Oval 47">
                <a:extLst>
                  <a:ext uri="{FF2B5EF4-FFF2-40B4-BE49-F238E27FC236}">
                    <a16:creationId xmlns:a16="http://schemas.microsoft.com/office/drawing/2014/main" id="{88053AAE-9226-4C50-94F6-9F3769996836}"/>
                  </a:ext>
                </a:extLst>
              </p:cNvPr>
              <p:cNvSpPr/>
              <p:nvPr/>
            </p:nvSpPr>
            <p:spPr>
              <a:xfrm>
                <a:off x="4439347" y="5037703"/>
                <a:ext cx="731837" cy="732117"/>
              </a:xfrm>
              <a:prstGeom prst="ellipse">
                <a:avLst/>
              </a:prstGeom>
              <a:solidFill>
                <a:srgbClr val="1070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9" name="Rectangle 48">
                <a:extLst>
                  <a:ext uri="{FF2B5EF4-FFF2-40B4-BE49-F238E27FC236}">
                    <a16:creationId xmlns:a16="http://schemas.microsoft.com/office/drawing/2014/main" id="{4A0917C9-BAAF-41F7-A7A6-90C67667D527}"/>
                  </a:ext>
                </a:extLst>
              </p:cNvPr>
              <p:cNvSpPr/>
              <p:nvPr/>
            </p:nvSpPr>
            <p:spPr bwMode="auto">
              <a:xfrm>
                <a:off x="3942459" y="6314541"/>
                <a:ext cx="1738313" cy="831315"/>
              </a:xfrm>
              <a:prstGeom prst="rect">
                <a:avLst/>
              </a:prstGeom>
            </p:spPr>
            <p:txBody>
              <a:bodyPr>
                <a:spAutoFit/>
              </a:bodyPr>
              <a:lstStyle/>
              <a:p>
                <a:pPr algn="ctr" eaLnBrk="1" fontAlgn="auto" hangingPunct="1">
                  <a:spcBef>
                    <a:spcPts val="0"/>
                  </a:spcBef>
                  <a:spcAft>
                    <a:spcPts val="0"/>
                  </a:spcAft>
                  <a:defRPr/>
                </a:pPr>
                <a:r>
                  <a:rPr lang="en-US" sz="1600" dirty="0">
                    <a:solidFill>
                      <a:srgbClr val="18427B"/>
                    </a:solidFill>
                    <a:latin typeface="+mn-lt"/>
                  </a:rPr>
                  <a:t>Commenced 1988</a:t>
                </a:r>
              </a:p>
              <a:p>
                <a:pPr algn="ctr" eaLnBrk="1" fontAlgn="auto" hangingPunct="1">
                  <a:spcBef>
                    <a:spcPts val="0"/>
                  </a:spcBef>
                  <a:spcAft>
                    <a:spcPts val="0"/>
                  </a:spcAft>
                  <a:defRPr/>
                </a:pPr>
                <a:r>
                  <a:rPr lang="en-US" sz="1600" dirty="0">
                    <a:solidFill>
                      <a:srgbClr val="18427B"/>
                    </a:solidFill>
                    <a:latin typeface="+mn-lt"/>
                  </a:rPr>
                  <a:t>Closed 1992</a:t>
                </a:r>
              </a:p>
            </p:txBody>
          </p:sp>
          <p:sp>
            <p:nvSpPr>
              <p:cNvPr id="50" name="TextBox 49">
                <a:extLst>
                  <a:ext uri="{FF2B5EF4-FFF2-40B4-BE49-F238E27FC236}">
                    <a16:creationId xmlns:a16="http://schemas.microsoft.com/office/drawing/2014/main" id="{6BF8C525-7091-4743-9AA8-3BF5C794EF3C}"/>
                  </a:ext>
                </a:extLst>
              </p:cNvPr>
              <p:cNvSpPr txBox="1"/>
              <p:nvPr/>
            </p:nvSpPr>
            <p:spPr bwMode="auto">
              <a:xfrm>
                <a:off x="3821809" y="5979450"/>
                <a:ext cx="1968500" cy="338684"/>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18427B"/>
                    </a:solidFill>
                    <a:latin typeface="+mj-lt"/>
                  </a:rPr>
                  <a:t>SASS (lump sum)</a:t>
                </a:r>
              </a:p>
            </p:txBody>
          </p:sp>
          <p:pic>
            <p:nvPicPr>
              <p:cNvPr id="51" name="Picture 20">
                <a:extLst>
                  <a:ext uri="{FF2B5EF4-FFF2-40B4-BE49-F238E27FC236}">
                    <a16:creationId xmlns:a16="http://schemas.microsoft.com/office/drawing/2014/main" id="{97B089FD-8E9E-4FD4-91DD-E113CA553E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8910" y="5242457"/>
                <a:ext cx="304724" cy="30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oup 2">
              <a:extLst>
                <a:ext uri="{FF2B5EF4-FFF2-40B4-BE49-F238E27FC236}">
                  <a16:creationId xmlns:a16="http://schemas.microsoft.com/office/drawing/2014/main" id="{8FE3ECCA-81C9-49E5-9E94-E06A94B660E9}"/>
                </a:ext>
              </a:extLst>
            </p:cNvPr>
            <p:cNvGrpSpPr>
              <a:grpSpLocks/>
            </p:cNvGrpSpPr>
            <p:nvPr/>
          </p:nvGrpSpPr>
          <p:grpSpPr bwMode="auto">
            <a:xfrm>
              <a:off x="6972618" y="3871014"/>
              <a:ext cx="2173287" cy="2053371"/>
              <a:chOff x="8426768" y="4926809"/>
              <a:chExt cx="2173287" cy="2054272"/>
            </a:xfrm>
          </p:grpSpPr>
          <p:grpSp>
            <p:nvGrpSpPr>
              <p:cNvPr id="53" name="Group 1">
                <a:extLst>
                  <a:ext uri="{FF2B5EF4-FFF2-40B4-BE49-F238E27FC236}">
                    <a16:creationId xmlns:a16="http://schemas.microsoft.com/office/drawing/2014/main" id="{A4A00D0E-481D-47F7-B891-08287E7B743E}"/>
                  </a:ext>
                </a:extLst>
              </p:cNvPr>
              <p:cNvGrpSpPr>
                <a:grpSpLocks/>
              </p:cNvGrpSpPr>
              <p:nvPr/>
            </p:nvGrpSpPr>
            <p:grpSpPr bwMode="auto">
              <a:xfrm>
                <a:off x="8426768" y="4926809"/>
                <a:ext cx="2173287" cy="2054272"/>
                <a:chOff x="8426768" y="4926809"/>
                <a:chExt cx="2173287" cy="2054272"/>
              </a:xfrm>
            </p:grpSpPr>
            <p:grpSp>
              <p:nvGrpSpPr>
                <p:cNvPr id="55" name="Group 4">
                  <a:extLst>
                    <a:ext uri="{FF2B5EF4-FFF2-40B4-BE49-F238E27FC236}">
                      <a16:creationId xmlns:a16="http://schemas.microsoft.com/office/drawing/2014/main" id="{BBA7D47B-6BA0-455B-8BA3-081F2162C4E8}"/>
                    </a:ext>
                  </a:extLst>
                </p:cNvPr>
                <p:cNvGrpSpPr>
                  <a:grpSpLocks/>
                </p:cNvGrpSpPr>
                <p:nvPr/>
              </p:nvGrpSpPr>
              <p:grpSpPr bwMode="auto">
                <a:xfrm>
                  <a:off x="8426768" y="4926809"/>
                  <a:ext cx="2173287" cy="1210281"/>
                  <a:chOff x="8977104" y="5028683"/>
                  <a:chExt cx="2173288" cy="1209275"/>
                </a:xfrm>
              </p:grpSpPr>
              <p:sp>
                <p:nvSpPr>
                  <p:cNvPr id="57" name="Oval 56">
                    <a:extLst>
                      <a:ext uri="{FF2B5EF4-FFF2-40B4-BE49-F238E27FC236}">
                        <a16:creationId xmlns:a16="http://schemas.microsoft.com/office/drawing/2014/main" id="{C2C157ED-ED04-49E9-9688-8CB18697EF35}"/>
                      </a:ext>
                    </a:extLst>
                  </p:cNvPr>
                  <p:cNvSpPr/>
                  <p:nvPr/>
                </p:nvSpPr>
                <p:spPr>
                  <a:xfrm>
                    <a:off x="9694336" y="5028683"/>
                    <a:ext cx="731838" cy="731551"/>
                  </a:xfrm>
                  <a:prstGeom prst="ellipse">
                    <a:avLst/>
                  </a:pr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8" name="TextBox 57">
                    <a:extLst>
                      <a:ext uri="{FF2B5EF4-FFF2-40B4-BE49-F238E27FC236}">
                        <a16:creationId xmlns:a16="http://schemas.microsoft.com/office/drawing/2014/main" id="{57D74EC9-90C9-40C5-BB33-B2771F5EE452}"/>
                      </a:ext>
                    </a:extLst>
                  </p:cNvPr>
                  <p:cNvSpPr txBox="1"/>
                  <p:nvPr/>
                </p:nvSpPr>
                <p:spPr bwMode="auto">
                  <a:xfrm>
                    <a:off x="8977104" y="5899537"/>
                    <a:ext cx="2173288" cy="338421"/>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18427B"/>
                        </a:solidFill>
                        <a:latin typeface="+mj-lt"/>
                      </a:rPr>
                      <a:t>SANCS (lump sum)</a:t>
                    </a:r>
                  </a:p>
                </p:txBody>
              </p:sp>
            </p:grpSp>
            <p:sp>
              <p:nvSpPr>
                <p:cNvPr id="56" name="Rectangle 55">
                  <a:extLst>
                    <a:ext uri="{FF2B5EF4-FFF2-40B4-BE49-F238E27FC236}">
                      <a16:creationId xmlns:a16="http://schemas.microsoft.com/office/drawing/2014/main" id="{6A81A9C4-1712-4ADF-9F87-EDF101625C6D}"/>
                    </a:ext>
                  </a:extLst>
                </p:cNvPr>
                <p:cNvSpPr/>
                <p:nvPr/>
              </p:nvSpPr>
              <p:spPr bwMode="auto">
                <a:xfrm>
                  <a:off x="8640763" y="6149719"/>
                  <a:ext cx="1738312" cy="831362"/>
                </a:xfrm>
                <a:prstGeom prst="rect">
                  <a:avLst/>
                </a:prstGeom>
              </p:spPr>
              <p:txBody>
                <a:bodyPr>
                  <a:spAutoFit/>
                </a:bodyPr>
                <a:lstStyle/>
                <a:p>
                  <a:pPr algn="ctr" eaLnBrk="1" fontAlgn="auto" hangingPunct="1">
                    <a:spcBef>
                      <a:spcPts val="0"/>
                    </a:spcBef>
                    <a:spcAft>
                      <a:spcPts val="0"/>
                    </a:spcAft>
                    <a:defRPr/>
                  </a:pPr>
                  <a:r>
                    <a:rPr lang="en-US" sz="1600" dirty="0">
                      <a:solidFill>
                        <a:srgbClr val="18427B"/>
                      </a:solidFill>
                      <a:latin typeface="+mn-lt"/>
                    </a:rPr>
                    <a:t>Commenced 1988</a:t>
                  </a:r>
                </a:p>
                <a:p>
                  <a:pPr algn="ctr" eaLnBrk="1" fontAlgn="auto" hangingPunct="1">
                    <a:spcBef>
                      <a:spcPts val="0"/>
                    </a:spcBef>
                    <a:spcAft>
                      <a:spcPts val="0"/>
                    </a:spcAft>
                    <a:defRPr/>
                  </a:pPr>
                  <a:r>
                    <a:rPr lang="en-US" sz="1600" dirty="0">
                      <a:solidFill>
                        <a:srgbClr val="18427B"/>
                      </a:solidFill>
                      <a:latin typeface="+mn-lt"/>
                    </a:rPr>
                    <a:t>Closed 1992</a:t>
                  </a:r>
                </a:p>
              </p:txBody>
            </p:sp>
          </p:grpSp>
          <p:pic>
            <p:nvPicPr>
              <p:cNvPr id="54" name="Picture 53">
                <a:extLst>
                  <a:ext uri="{FF2B5EF4-FFF2-40B4-BE49-F238E27FC236}">
                    <a16:creationId xmlns:a16="http://schemas.microsoft.com/office/drawing/2014/main" id="{2EC50E24-85AA-43CE-A131-3ED7C3A14B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4975" y="5099050"/>
                <a:ext cx="3714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AF52B0906D8D4E2488F19450F8F75160" version="1.0.0">
  <systemFields>
    <field name="Objective-Id">
      <value order="0">A191492</value>
    </field>
    <field name="Objective-Title">
      <value order="0">PowerPoint Widescreen</value>
    </field>
    <field name="Objective-Description">
      <value order="0"/>
    </field>
    <field name="Objective-CreationStamp">
      <value order="0">2022-07-06T05:11:59Z</value>
    </field>
    <field name="Objective-IsApproved">
      <value order="0">false</value>
    </field>
    <field name="Objective-IsPublished">
      <value order="0">true</value>
    </field>
    <field name="Objective-DatePublished">
      <value order="0">2022-07-06T05:12:02Z</value>
    </field>
    <field name="Objective-ModificationStamp">
      <value order="0">2022-07-06T05:12:03Z</value>
    </field>
    <field name="Objective-Owner">
      <value order="0">Rebecca Skoulos</value>
    </field>
    <field name="Objective-Path">
      <value order="0">Objective Global Folder:STC File Plan:MASTER DOCUMENTS:TEMPLATES AND FORMS:All Staff Templates:All Staff Templates</value>
    </field>
    <field name="Objective-Parent">
      <value order="0">All Staff Templates</value>
    </field>
    <field name="Objective-State">
      <value order="0">Published</value>
    </field>
    <field name="Objective-VersionId">
      <value order="0">vA308750</value>
    </field>
    <field name="Objective-Version">
      <value order="0">1.0</value>
    </field>
    <field name="Objective-VersionNumber">
      <value order="0">1</value>
    </field>
    <field name="Objective-VersionComment">
      <value order="0">First version</value>
    </field>
    <field name="Objective-FileNumber">
      <value order="0"/>
    </field>
    <field name="Objective-Classification">
      <value order="0"/>
    </field>
    <field name="Objective-Caveats">
      <value order="0"/>
    </field>
  </systemFields>
  <catalogues>
    <catalogue name="Document Type Catalogue" type="type" ori="id:cA7">
      <field name="Objective-Status">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AF52B0906D8D4E2488F19450F8F75160"/>
  </ds:schemaRefs>
</ds:datastoreItem>
</file>

<file path=docProps/app.xml><?xml version="1.0" encoding="utf-8"?>
<Properties xmlns="http://schemas.openxmlformats.org/officeDocument/2006/extended-properties" xmlns:vt="http://schemas.openxmlformats.org/officeDocument/2006/docPropsVTypes">
  <Template/>
  <TotalTime>428</TotalTime>
  <Words>3238</Words>
  <Application>Microsoft Office PowerPoint</Application>
  <PresentationFormat>Widescreen</PresentationFormat>
  <Paragraphs>400</Paragraphs>
  <Slides>31</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 Narrow</vt:lpstr>
      <vt:lpstr>Arial Nova Light</vt:lpstr>
      <vt:lpstr>Bauhaus 93</vt:lpstr>
      <vt:lpstr>Bookman Old Style</vt:lpstr>
      <vt:lpstr>Calibri</vt:lpstr>
      <vt:lpstr>Edwardian Script ITC</vt:lpstr>
      <vt:lpstr>Symbol</vt:lpstr>
      <vt:lpstr>Univers Condensed Light</vt:lpstr>
      <vt:lpstr>Office Theme</vt:lpstr>
      <vt:lpstr>Board UPDATE member meeting 2022</vt:lpstr>
      <vt:lpstr>Board focus</vt:lpstr>
      <vt:lpstr>Data and Cyber Crime </vt:lpstr>
      <vt:lpstr>Responsible investment</vt:lpstr>
      <vt:lpstr>Evolving Member experience</vt:lpstr>
      <vt:lpstr>Summary</vt:lpstr>
      <vt:lpstr>Thank you!</vt:lpstr>
      <vt:lpstr>FUND UPDATE Member Meeting 2022</vt:lpstr>
      <vt:lpstr>Who is state super?</vt:lpstr>
      <vt:lpstr>The year in review – resilient in the face of disruption</vt:lpstr>
      <vt:lpstr>Net-zero Objective and Responsible Investing</vt:lpstr>
      <vt:lpstr>Net zero and esg</vt:lpstr>
      <vt:lpstr>Looking ahead and innovations</vt:lpstr>
      <vt:lpstr>Thank you!</vt:lpstr>
      <vt:lpstr>Investment performance member meeting 2022</vt:lpstr>
      <vt:lpstr>The year in review </vt:lpstr>
      <vt:lpstr>The year in review</vt:lpstr>
      <vt:lpstr>Managing capital in challenging environments</vt:lpstr>
      <vt:lpstr>Strategic Asset allocation </vt:lpstr>
      <vt:lpstr>Our assets</vt:lpstr>
      <vt:lpstr>Our investments</vt:lpstr>
      <vt:lpstr>Thank you!</vt:lpstr>
      <vt:lpstr>Member ENGAGEMENT UPDATE member meeting 2022</vt:lpstr>
      <vt:lpstr>103 years old </vt:lpstr>
      <vt:lpstr>Our dna</vt:lpstr>
      <vt:lpstr>What your member engagement team does</vt:lpstr>
      <vt:lpstr>Our member beliefs</vt:lpstr>
      <vt:lpstr>MEMBER SNAPSHOT</vt:lpstr>
      <vt:lpstr>MEMBER ENGAGEMENT FOCUS &amp; Innovation</vt:lpstr>
      <vt:lpstr>How to engage with us</vt:lpstr>
      <vt:lpstr>Thank you!</vt:lpstr>
    </vt:vector>
  </TitlesOfParts>
  <Company>CRE8IVE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Whiteley</dc:creator>
  <cp:lastModifiedBy>Louise Moody</cp:lastModifiedBy>
  <cp:revision>61</cp:revision>
  <cp:lastPrinted>2022-12-07T05:52:13Z</cp:lastPrinted>
  <dcterms:created xsi:type="dcterms:W3CDTF">2012-09-27T01:33:01Z</dcterms:created>
  <dcterms:modified xsi:type="dcterms:W3CDTF">2023-02-10T04:12:38Z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A191492</vt:lpwstr>
  </property>
  <property fmtid="{D5CDD505-2E9C-101B-9397-08002B2CF9AE}" pid="4" name="Objective-Title">
    <vt:lpwstr>PowerPoint Widescreen</vt:lpwstr>
  </property>
  <property fmtid="{D5CDD505-2E9C-101B-9397-08002B2CF9AE}" pid="5" name="Objective-Comment">
    <vt:lpwstr/>
  </property>
  <property fmtid="{D5CDD505-2E9C-101B-9397-08002B2CF9AE}" pid="6" name="Objective-CreationStamp">
    <vt:filetime>2022-07-06T05:12:02Z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2022-07-06T05:12:02Z</vt:filetime>
  </property>
  <property fmtid="{D5CDD505-2E9C-101B-9397-08002B2CF9AE}" pid="10" name="Objective-ModificationStamp">
    <vt:filetime>2022-07-06T05:12:03Z</vt:filetime>
  </property>
  <property fmtid="{D5CDD505-2E9C-101B-9397-08002B2CF9AE}" pid="11" name="Objective-Owner">
    <vt:lpwstr>Rebecca Skoulos</vt:lpwstr>
  </property>
  <property fmtid="{D5CDD505-2E9C-101B-9397-08002B2CF9AE}" pid="12" name="Objective-Path">
    <vt:lpwstr>Objective Global Folder:STC File Plan:MASTER DOCUMENTS:TEMPLATES AND FORMS:All Staff Templates:All Staff Templates:</vt:lpwstr>
  </property>
  <property fmtid="{D5CDD505-2E9C-101B-9397-08002B2CF9AE}" pid="13" name="Objective-Parent">
    <vt:lpwstr>All Staff Templates</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1</vt:r8>
  </property>
  <property fmtid="{D5CDD505-2E9C-101B-9397-08002B2CF9AE}" pid="17" name="Objective-VersionComment">
    <vt:lpwstr>First version</vt:lpwstr>
  </property>
  <property fmtid="{D5CDD505-2E9C-101B-9397-08002B2CF9AE}" pid="18" name="Objective-FileNumber">
    <vt:lpwstr/>
  </property>
  <property fmtid="{D5CDD505-2E9C-101B-9397-08002B2CF9AE}" pid="19" name="Objective-Classification">
    <vt:lpwstr>[Inherited - none]</vt:lpwstr>
  </property>
  <property fmtid="{D5CDD505-2E9C-101B-9397-08002B2CF9AE}" pid="20" name="Objective-Caveats">
    <vt:lpwstr/>
  </property>
  <property fmtid="{D5CDD505-2E9C-101B-9397-08002B2CF9AE}" pid="21" name="Objective-Description">
    <vt:lpwstr/>
  </property>
  <property fmtid="{D5CDD505-2E9C-101B-9397-08002B2CF9AE}" pid="22" name="Objective-VersionId">
    <vt:lpwstr>vA308750</vt:lpwstr>
  </property>
  <property fmtid="{D5CDD505-2E9C-101B-9397-08002B2CF9AE}" pid="23" name="Objective-Status">
    <vt:lpwstr/>
  </property>
</Properties>
</file>